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97" r:id="rId8"/>
    <p:sldMasterId id="2147483906" r:id="rId9"/>
    <p:sldMasterId id="2147483921" r:id="rId10"/>
  </p:sldMasterIdLst>
  <p:notesMasterIdLst>
    <p:notesMasterId r:id="rId35"/>
  </p:notesMasterIdLst>
  <p:handoutMasterIdLst>
    <p:handoutMasterId r:id="rId36"/>
  </p:handoutMasterIdLst>
  <p:sldIdLst>
    <p:sldId id="256"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279" r:id="rId34"/>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5EBEB"/>
    <a:srgbClr val="FFD1D1"/>
    <a:srgbClr val="B93443"/>
    <a:srgbClr val="BB0063"/>
    <a:srgbClr val="CB4555"/>
    <a:srgbClr val="A6B750"/>
    <a:srgbClr val="F7BF3A"/>
    <a:srgbClr val="8CC2F2"/>
    <a:srgbClr val="326886"/>
    <a:srgbClr val="1111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7586" autoAdjust="0"/>
  </p:normalViewPr>
  <p:slideViewPr>
    <p:cSldViewPr snapToGrid="0" snapToObjects="1">
      <p:cViewPr varScale="1">
        <p:scale>
          <a:sx n="108" d="100"/>
          <a:sy n="108" d="100"/>
        </p:scale>
        <p:origin x="-1170" y="-96"/>
      </p:cViewPr>
      <p:guideLst>
        <p:guide orient="horz" pos="3942"/>
        <p:guide/>
      </p:guideLst>
    </p:cSldViewPr>
  </p:slideViewPr>
  <p:outlineViewPr>
    <p:cViewPr>
      <p:scale>
        <a:sx n="33" d="100"/>
        <a:sy n="33" d="100"/>
      </p:scale>
      <p:origin x="0" y="1379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kalkylblad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style val="31"/>
  <c:chart>
    <c:title>
      <c:tx>
        <c:rich>
          <a:bodyPr/>
          <a:lstStyle/>
          <a:p>
            <a:pPr>
              <a:defRPr/>
            </a:pPr>
            <a:r>
              <a:rPr lang="en-US" dirty="0"/>
              <a:t>SAM </a:t>
            </a:r>
          </a:p>
          <a:p>
            <a:pPr>
              <a:defRPr/>
            </a:pPr>
            <a:r>
              <a:rPr lang="en-US" dirty="0" err="1"/>
              <a:t>årshjul</a:t>
            </a:r>
            <a:endParaRPr lang="en-US" dirty="0"/>
          </a:p>
        </c:rich>
      </c:tx>
      <c:layout>
        <c:manualLayout>
          <c:xMode val="edge"/>
          <c:yMode val="edge"/>
          <c:x val="0.44147766135021416"/>
          <c:y val="0.49447529108450017"/>
        </c:manualLayout>
      </c:layout>
    </c:title>
    <c:plotArea>
      <c:layout/>
      <c:doughnutChart>
        <c:varyColors val="1"/>
        <c:ser>
          <c:idx val="0"/>
          <c:order val="0"/>
          <c:tx>
            <c:strRef>
              <c:f>Blad1!$B$1</c:f>
              <c:strCache>
                <c:ptCount val="1"/>
                <c:pt idx="0">
                  <c:v>Försäljning</c:v>
                </c:pt>
              </c:strCache>
            </c:strRef>
          </c:tx>
          <c:dLbls>
            <c:dLbl>
              <c:idx val="0"/>
              <c:layout/>
              <c:tx>
                <c:rich>
                  <a:bodyPr/>
                  <a:lstStyle/>
                  <a:p>
                    <a:r>
                      <a:rPr lang="en-US" dirty="0">
                        <a:solidFill>
                          <a:schemeClr val="tx1">
                            <a:lumMod val="75000"/>
                          </a:schemeClr>
                        </a:solidFill>
                      </a:rPr>
                      <a:t>J</a:t>
                    </a:r>
                    <a:r>
                      <a:rPr lang="en-US" dirty="0"/>
                      <a:t>an</a:t>
                    </a:r>
                  </a:p>
                </c:rich>
              </c:tx>
              <c:showVal val="1"/>
              <c:showPercent val="1"/>
            </c:dLbl>
            <c:dLbl>
              <c:idx val="1"/>
              <c:layout/>
              <c:tx>
                <c:rich>
                  <a:bodyPr/>
                  <a:lstStyle/>
                  <a:p>
                    <a:r>
                      <a:rPr lang="sv-SE">
                        <a:solidFill>
                          <a:schemeClr val="tx1">
                            <a:lumMod val="75000"/>
                          </a:schemeClr>
                        </a:solidFill>
                      </a:rPr>
                      <a:t>F</a:t>
                    </a:r>
                    <a:r>
                      <a:rPr lang="sv-SE"/>
                      <a:t>eb</a:t>
                    </a:r>
                    <a:endParaRPr lang="sv-SE" dirty="0"/>
                  </a:p>
                </c:rich>
              </c:tx>
              <c:showPercent val="1"/>
            </c:dLbl>
            <c:dLbl>
              <c:idx val="2"/>
              <c:layout/>
              <c:tx>
                <c:rich>
                  <a:bodyPr/>
                  <a:lstStyle/>
                  <a:p>
                    <a:r>
                      <a:rPr lang="sv-SE">
                        <a:solidFill>
                          <a:schemeClr val="tx1">
                            <a:lumMod val="75000"/>
                          </a:schemeClr>
                        </a:solidFill>
                      </a:rPr>
                      <a:t>M</a:t>
                    </a:r>
                    <a:r>
                      <a:rPr lang="sv-SE"/>
                      <a:t>ars</a:t>
                    </a:r>
                    <a:endParaRPr lang="sv-SE" dirty="0"/>
                  </a:p>
                </c:rich>
              </c:tx>
              <c:showPercent val="1"/>
            </c:dLbl>
            <c:dLbl>
              <c:idx val="3"/>
              <c:layout/>
              <c:tx>
                <c:rich>
                  <a:bodyPr/>
                  <a:lstStyle/>
                  <a:p>
                    <a:r>
                      <a:rPr lang="sv-SE">
                        <a:solidFill>
                          <a:schemeClr val="tx1">
                            <a:lumMod val="75000"/>
                          </a:schemeClr>
                        </a:solidFill>
                      </a:rPr>
                      <a:t>A</a:t>
                    </a:r>
                    <a:r>
                      <a:rPr lang="sv-SE"/>
                      <a:t>pril</a:t>
                    </a:r>
                  </a:p>
                </c:rich>
              </c:tx>
              <c:showPercent val="1"/>
            </c:dLbl>
            <c:dLbl>
              <c:idx val="4"/>
              <c:layout/>
              <c:tx>
                <c:rich>
                  <a:bodyPr/>
                  <a:lstStyle/>
                  <a:p>
                    <a:r>
                      <a:rPr lang="sv-SE">
                        <a:solidFill>
                          <a:schemeClr val="tx1">
                            <a:lumMod val="75000"/>
                          </a:schemeClr>
                        </a:solidFill>
                      </a:rPr>
                      <a:t>M</a:t>
                    </a:r>
                    <a:r>
                      <a:rPr lang="sv-SE"/>
                      <a:t>aj</a:t>
                    </a:r>
                  </a:p>
                </c:rich>
              </c:tx>
              <c:showPercent val="1"/>
            </c:dLbl>
            <c:dLbl>
              <c:idx val="5"/>
              <c:layout/>
              <c:tx>
                <c:rich>
                  <a:bodyPr/>
                  <a:lstStyle/>
                  <a:p>
                    <a:r>
                      <a:rPr lang="sv-SE">
                        <a:solidFill>
                          <a:schemeClr val="tx1">
                            <a:lumMod val="75000"/>
                          </a:schemeClr>
                        </a:solidFill>
                      </a:rPr>
                      <a:t>J</a:t>
                    </a:r>
                    <a:r>
                      <a:rPr lang="sv-SE"/>
                      <a:t>uni</a:t>
                    </a:r>
                  </a:p>
                </c:rich>
              </c:tx>
              <c:showPercent val="1"/>
            </c:dLbl>
            <c:dLbl>
              <c:idx val="6"/>
              <c:layout/>
              <c:tx>
                <c:rich>
                  <a:bodyPr/>
                  <a:lstStyle/>
                  <a:p>
                    <a:r>
                      <a:rPr lang="sv-SE">
                        <a:solidFill>
                          <a:schemeClr val="tx1">
                            <a:lumMod val="75000"/>
                          </a:schemeClr>
                        </a:solidFill>
                      </a:rPr>
                      <a:t>J</a:t>
                    </a:r>
                    <a:r>
                      <a:rPr lang="sv-SE"/>
                      <a:t>uli</a:t>
                    </a:r>
                  </a:p>
                </c:rich>
              </c:tx>
              <c:showPercent val="1"/>
            </c:dLbl>
            <c:dLbl>
              <c:idx val="7"/>
              <c:layout/>
              <c:tx>
                <c:rich>
                  <a:bodyPr/>
                  <a:lstStyle/>
                  <a:p>
                    <a:r>
                      <a:rPr lang="sv-SE">
                        <a:solidFill>
                          <a:schemeClr val="tx1">
                            <a:lumMod val="75000"/>
                          </a:schemeClr>
                        </a:solidFill>
                      </a:rPr>
                      <a:t>A</a:t>
                    </a:r>
                    <a:r>
                      <a:rPr lang="sv-SE"/>
                      <a:t>ug</a:t>
                    </a:r>
                  </a:p>
                </c:rich>
              </c:tx>
              <c:showPercent val="1"/>
            </c:dLbl>
            <c:dLbl>
              <c:idx val="8"/>
              <c:layout/>
              <c:tx>
                <c:rich>
                  <a:bodyPr/>
                  <a:lstStyle/>
                  <a:p>
                    <a:r>
                      <a:rPr lang="sv-SE">
                        <a:solidFill>
                          <a:schemeClr val="tx1">
                            <a:lumMod val="75000"/>
                          </a:schemeClr>
                        </a:solidFill>
                      </a:rPr>
                      <a:t>S</a:t>
                    </a:r>
                    <a:r>
                      <a:rPr lang="sv-SE"/>
                      <a:t>ept</a:t>
                    </a:r>
                  </a:p>
                </c:rich>
              </c:tx>
              <c:showPercent val="1"/>
            </c:dLbl>
            <c:dLbl>
              <c:idx val="9"/>
              <c:layout/>
              <c:tx>
                <c:rich>
                  <a:bodyPr/>
                  <a:lstStyle/>
                  <a:p>
                    <a:r>
                      <a:rPr lang="sv-SE">
                        <a:solidFill>
                          <a:schemeClr val="tx1">
                            <a:lumMod val="75000"/>
                          </a:schemeClr>
                        </a:solidFill>
                      </a:rPr>
                      <a:t>O</a:t>
                    </a:r>
                    <a:r>
                      <a:rPr lang="sv-SE"/>
                      <a:t>kt</a:t>
                    </a:r>
                  </a:p>
                </c:rich>
              </c:tx>
              <c:showPercent val="1"/>
            </c:dLbl>
            <c:dLbl>
              <c:idx val="10"/>
              <c:layout/>
              <c:tx>
                <c:rich>
                  <a:bodyPr/>
                  <a:lstStyle/>
                  <a:p>
                    <a:r>
                      <a:rPr lang="sv-SE">
                        <a:solidFill>
                          <a:schemeClr val="tx1">
                            <a:lumMod val="75000"/>
                          </a:schemeClr>
                        </a:solidFill>
                      </a:rPr>
                      <a:t>N</a:t>
                    </a:r>
                    <a:r>
                      <a:rPr lang="sv-SE"/>
                      <a:t>ov</a:t>
                    </a:r>
                  </a:p>
                </c:rich>
              </c:tx>
              <c:showPercent val="1"/>
            </c:dLbl>
            <c:dLbl>
              <c:idx val="11"/>
              <c:layout/>
              <c:tx>
                <c:rich>
                  <a:bodyPr/>
                  <a:lstStyle/>
                  <a:p>
                    <a:r>
                      <a:rPr lang="sv-SE">
                        <a:solidFill>
                          <a:schemeClr val="tx1">
                            <a:lumMod val="75000"/>
                          </a:schemeClr>
                        </a:solidFill>
                      </a:rPr>
                      <a:t>D</a:t>
                    </a:r>
                    <a:r>
                      <a:rPr lang="sv-SE"/>
                      <a:t>ec</a:t>
                    </a:r>
                  </a:p>
                </c:rich>
              </c:tx>
              <c:showPercent val="1"/>
            </c:dLbl>
            <c:txPr>
              <a:bodyPr/>
              <a:lstStyle/>
              <a:p>
                <a:pPr>
                  <a:defRPr>
                    <a:solidFill>
                      <a:schemeClr val="tx1">
                        <a:lumMod val="75000"/>
                      </a:schemeClr>
                    </a:solidFill>
                  </a:defRPr>
                </a:pPr>
                <a:endParaRPr lang="sv-SE"/>
              </a:p>
            </c:txPr>
            <c:showPercent val="1"/>
            <c:showLeaderLines val="1"/>
          </c:dLbls>
          <c:cat>
            <c:strRef>
              <c:f>Blad1!$A$2:$A$13</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Blad1!$B$2:$B$13</c:f>
              <c:numCache>
                <c:formatCode>0%</c:formatCode>
                <c:ptCount val="12"/>
                <c:pt idx="0">
                  <c:v>8.0000000000000224E-2</c:v>
                </c:pt>
                <c:pt idx="1">
                  <c:v>8.0000000000000224E-2</c:v>
                </c:pt>
                <c:pt idx="2">
                  <c:v>8.0000000000000224E-2</c:v>
                </c:pt>
                <c:pt idx="3">
                  <c:v>8.0000000000000224E-2</c:v>
                </c:pt>
                <c:pt idx="4">
                  <c:v>8.0000000000000224E-2</c:v>
                </c:pt>
                <c:pt idx="5">
                  <c:v>8.0000000000000224E-2</c:v>
                </c:pt>
                <c:pt idx="6">
                  <c:v>8.0000000000000224E-2</c:v>
                </c:pt>
                <c:pt idx="7">
                  <c:v>8.0000000000000224E-2</c:v>
                </c:pt>
                <c:pt idx="8">
                  <c:v>8.0000000000000224E-2</c:v>
                </c:pt>
                <c:pt idx="9">
                  <c:v>8.0000000000000224E-2</c:v>
                </c:pt>
                <c:pt idx="10">
                  <c:v>8.0000000000000224E-2</c:v>
                </c:pt>
                <c:pt idx="11">
                  <c:v>8.0000000000000224E-2</c:v>
                </c:pt>
              </c:numCache>
            </c:numRef>
          </c:val>
        </c:ser>
        <c:dLbls>
          <c:showPercent val="1"/>
        </c:dLbls>
        <c:firstSliceAng val="0"/>
        <c:holeSize val="50"/>
      </c:doughnutChart>
    </c:plotArea>
    <c:plotVisOnly val="1"/>
  </c:chart>
  <c:txPr>
    <a:bodyPr/>
    <a:lstStyle/>
    <a:p>
      <a:pPr>
        <a:defRPr sz="1800"/>
      </a:pPr>
      <a:endParaRPr lang="sv-SE"/>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0.24838</cdr:x>
      <cdr:y>0.05537</cdr:y>
    </cdr:from>
    <cdr:to>
      <cdr:x>0.72048</cdr:x>
      <cdr:y>0.21172</cdr:y>
    </cdr:to>
    <cdr:sp macro="" textlink="">
      <cdr:nvSpPr>
        <cdr:cNvPr id="4" name="textruta 3"/>
        <cdr:cNvSpPr txBox="1"/>
      </cdr:nvSpPr>
      <cdr:spPr>
        <a:xfrm xmlns:a="http://schemas.openxmlformats.org/drawingml/2006/main">
          <a:off x="2151974" y="288993"/>
          <a:ext cx="4090269" cy="816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800" dirty="0">
              <a:latin typeface="+mn-lt"/>
              <a:ea typeface="+mn-ea"/>
              <a:cs typeface="+mn-cs"/>
            </a:rPr>
            <a:t>Bokslut, </a:t>
          </a:r>
          <a:r>
            <a:rPr lang="sv-SE" sz="1800" dirty="0"/>
            <a:t>uppföljning och utvärdering </a:t>
          </a:r>
        </a:p>
        <a:p xmlns:a="http://schemas.openxmlformats.org/drawingml/2006/main">
          <a:r>
            <a:rPr lang="sv-SE" sz="1800" dirty="0"/>
            <a:t>av årets resultat  och aktiviteter </a:t>
          </a:r>
        </a:p>
        <a:p xmlns:a="http://schemas.openxmlformats.org/drawingml/2006/main">
          <a:endParaRPr lang="sv-SE" sz="1800" dirty="0"/>
        </a:p>
        <a:p xmlns:a="http://schemas.openxmlformats.org/drawingml/2006/main">
          <a:endParaRPr lang="sv-SE" sz="1800" dirty="0">
            <a:latin typeface="+mn-lt"/>
            <a:ea typeface="+mn-ea"/>
            <a:cs typeface="+mn-cs"/>
          </a:endParaRPr>
        </a:p>
        <a:p xmlns:a="http://schemas.openxmlformats.org/drawingml/2006/main">
          <a:endParaRPr lang="sv-SE" sz="1800" dirty="0"/>
        </a:p>
        <a:p xmlns:a="http://schemas.openxmlformats.org/drawingml/2006/main">
          <a:endParaRPr lang="sv-SE" sz="1800" dirty="0"/>
        </a:p>
      </cdr:txBody>
    </cdr:sp>
  </cdr:relSizeAnchor>
  <cdr:relSizeAnchor xmlns:cdr="http://schemas.openxmlformats.org/drawingml/2006/chartDrawing">
    <cdr:from>
      <cdr:x>0.68031</cdr:x>
      <cdr:y>0.72622</cdr:y>
    </cdr:from>
    <cdr:to>
      <cdr:x>1</cdr:x>
      <cdr:y>1</cdr:y>
    </cdr:to>
    <cdr:sp macro="" textlink="">
      <cdr:nvSpPr>
        <cdr:cNvPr id="7" name="textruta 6"/>
        <cdr:cNvSpPr txBox="1"/>
      </cdr:nvSpPr>
      <cdr:spPr>
        <a:xfrm xmlns:a="http://schemas.openxmlformats.org/drawingml/2006/main">
          <a:off x="5894228" y="4178196"/>
          <a:ext cx="2769814" cy="1428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800" dirty="0"/>
            <a:t>Upprätta handlingsplaner </a:t>
          </a:r>
        </a:p>
        <a:p xmlns:a="http://schemas.openxmlformats.org/drawingml/2006/main">
          <a:r>
            <a:rPr lang="sv-SE" sz="1800" dirty="0"/>
            <a:t>på central och lokal nivå</a:t>
          </a:r>
        </a:p>
        <a:p xmlns:a="http://schemas.openxmlformats.org/drawingml/2006/main">
          <a:r>
            <a:rPr lang="sv-SE" sz="1800" dirty="0"/>
            <a:t>Kommunicera aktiviteter </a:t>
          </a:r>
        </a:p>
        <a:p xmlns:a="http://schemas.openxmlformats.org/drawingml/2006/main">
          <a:r>
            <a:rPr lang="sv-SE" sz="1800" dirty="0"/>
            <a:t>från lokal till central nivå </a:t>
          </a:r>
        </a:p>
        <a:p xmlns:a="http://schemas.openxmlformats.org/drawingml/2006/main">
          <a:r>
            <a:rPr lang="sv-SE" sz="1800" dirty="0"/>
            <a:t>och vice versa</a:t>
          </a:r>
        </a:p>
        <a:p xmlns:a="http://schemas.openxmlformats.org/drawingml/2006/main">
          <a:endParaRPr lang="sv-SE" sz="1800" dirty="0"/>
        </a:p>
      </cdr:txBody>
    </cdr:sp>
  </cdr:relSizeAnchor>
  <cdr:relSizeAnchor xmlns:cdr="http://schemas.openxmlformats.org/drawingml/2006/chartDrawing">
    <cdr:from>
      <cdr:x>0.78571</cdr:x>
      <cdr:y>0.47059</cdr:y>
    </cdr:from>
    <cdr:to>
      <cdr:x>0.89909</cdr:x>
      <cdr:y>0.61999</cdr:y>
    </cdr:to>
    <cdr:sp macro="" textlink="">
      <cdr:nvSpPr>
        <cdr:cNvPr id="8" name="textruta 7"/>
        <cdr:cNvSpPr txBox="1"/>
      </cdr:nvSpPr>
      <cdr:spPr>
        <a:xfrm xmlns:a="http://schemas.openxmlformats.org/drawingml/2006/main">
          <a:off x="6336704" y="2880320"/>
          <a:ext cx="914397" cy="914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Char char="•"/>
          </a:pPr>
          <a:endParaRPr lang="sv-SE" sz="1100" dirty="0"/>
        </a:p>
      </cdr:txBody>
    </cdr:sp>
  </cdr:relSizeAnchor>
  <cdr:relSizeAnchor xmlns:cdr="http://schemas.openxmlformats.org/drawingml/2006/chartDrawing">
    <cdr:from>
      <cdr:x>0.82143</cdr:x>
      <cdr:y>0.47059</cdr:y>
    </cdr:from>
    <cdr:to>
      <cdr:x>0.93481</cdr:x>
      <cdr:y>0.61998</cdr:y>
    </cdr:to>
    <cdr:sp macro="" textlink="">
      <cdr:nvSpPr>
        <cdr:cNvPr id="9" name="textruta 8"/>
        <cdr:cNvSpPr txBox="1"/>
      </cdr:nvSpPr>
      <cdr:spPr>
        <a:xfrm xmlns:a="http://schemas.openxmlformats.org/drawingml/2006/main">
          <a:off x="6624736" y="28803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0.7511</cdr:x>
      <cdr:y>0.19844</cdr:y>
    </cdr:from>
    <cdr:to>
      <cdr:x>1</cdr:x>
      <cdr:y>0.5413</cdr:y>
    </cdr:to>
    <cdr:sp macro="" textlink="">
      <cdr:nvSpPr>
        <cdr:cNvPr id="12" name="textruta 11"/>
        <cdr:cNvSpPr txBox="1"/>
      </cdr:nvSpPr>
      <cdr:spPr>
        <a:xfrm xmlns:a="http://schemas.openxmlformats.org/drawingml/2006/main">
          <a:off x="6507535" y="1035691"/>
          <a:ext cx="2156507" cy="1789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800" dirty="0">
              <a:solidFill>
                <a:srgbClr val="000000"/>
              </a:solidFill>
            </a:rPr>
            <a:t>Kartläggning och </a:t>
          </a:r>
        </a:p>
        <a:p xmlns:a="http://schemas.openxmlformats.org/drawingml/2006/main">
          <a:r>
            <a:rPr lang="sv-SE" sz="1800" dirty="0">
              <a:solidFill>
                <a:srgbClr val="000000"/>
              </a:solidFill>
            </a:rPr>
            <a:t>analys av över-</a:t>
          </a:r>
        </a:p>
        <a:p xmlns:a="http://schemas.openxmlformats.org/drawingml/2006/main">
          <a:r>
            <a:rPr lang="sv-SE" sz="1800" dirty="0">
              <a:solidFill>
                <a:srgbClr val="000000"/>
              </a:solidFill>
            </a:rPr>
            <a:t>gripande statistik</a:t>
          </a:r>
        </a:p>
        <a:p xmlns:a="http://schemas.openxmlformats.org/drawingml/2006/main">
          <a:r>
            <a:rPr lang="sv-SE" sz="1800" dirty="0">
              <a:solidFill>
                <a:srgbClr val="000000"/>
              </a:solidFill>
            </a:rPr>
            <a:t>Kartläggning via </a:t>
          </a:r>
        </a:p>
        <a:p xmlns:a="http://schemas.openxmlformats.org/drawingml/2006/main">
          <a:r>
            <a:rPr lang="sv-SE" sz="1800" dirty="0">
              <a:solidFill>
                <a:srgbClr val="000000"/>
              </a:solidFill>
            </a:rPr>
            <a:t>ronder på </a:t>
          </a:r>
        </a:p>
        <a:p xmlns:a="http://schemas.openxmlformats.org/drawingml/2006/main">
          <a:r>
            <a:rPr lang="sv-SE" sz="1800" dirty="0">
              <a:solidFill>
                <a:srgbClr val="000000"/>
              </a:solidFill>
            </a:rPr>
            <a:t>arbetsplatser</a:t>
          </a:r>
        </a:p>
      </cdr:txBody>
    </cdr:sp>
  </cdr:relSizeAnchor>
  <cdr:relSizeAnchor xmlns:cdr="http://schemas.openxmlformats.org/drawingml/2006/chartDrawing">
    <cdr:from>
      <cdr:x>0</cdr:x>
      <cdr:y>0.74324</cdr:y>
    </cdr:from>
    <cdr:to>
      <cdr:x>0.3539</cdr:x>
      <cdr:y>0.96549</cdr:y>
    </cdr:to>
    <cdr:sp macro="" textlink="">
      <cdr:nvSpPr>
        <cdr:cNvPr id="13" name="textruta 1"/>
        <cdr:cNvSpPr txBox="1"/>
      </cdr:nvSpPr>
      <cdr:spPr>
        <a:xfrm xmlns:a="http://schemas.openxmlformats.org/drawingml/2006/main">
          <a:off x="0" y="3879098"/>
          <a:ext cx="3066209" cy="11599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sv-SE" sz="1800" dirty="0">
              <a:solidFill>
                <a:srgbClr val="000000"/>
              </a:solidFill>
            </a:rPr>
            <a:t>Genomföra handlingsplan</a:t>
          </a:r>
        </a:p>
        <a:p xmlns:a="http://schemas.openxmlformats.org/drawingml/2006/main">
          <a:r>
            <a:rPr lang="sv-SE" sz="1800" dirty="0">
              <a:solidFill>
                <a:srgbClr val="000000"/>
              </a:solidFill>
            </a:rPr>
            <a:t>Aktiviteter som kräver särskild </a:t>
          </a:r>
        </a:p>
        <a:p xmlns:a="http://schemas.openxmlformats.org/drawingml/2006/main">
          <a:r>
            <a:rPr lang="sv-SE" sz="1800" dirty="0">
              <a:solidFill>
                <a:srgbClr val="000000"/>
              </a:solidFill>
            </a:rPr>
            <a:t>budget  förs in i budgetunderlag</a:t>
          </a:r>
        </a:p>
        <a:p xmlns:a="http://schemas.openxmlformats.org/drawingml/2006/main">
          <a:r>
            <a:rPr lang="sv-SE" sz="1800" dirty="0">
              <a:solidFill>
                <a:srgbClr val="000000"/>
              </a:solidFill>
            </a:rPr>
            <a:t>för nästa år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2015-04-27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p14="http://schemas.microsoft.com/office/powerpoint/2010/main" xmlns=""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2015-04-27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p14="http://schemas.microsoft.com/office/powerpoint/2010/main" xmlns=""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a:t>
            </a:fld>
            <a:endParaRPr lang="sv-S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Avtalet som slutits mellan SKL och centrala fackliga organisationer inom den kommunala sektorn heter FAS, Förnyelse - Arbetsmiljö - Samverkan. Syftet är att göra hälsa och arbetsmiljö till en naturlig del av verksamhetsutvecklingen och i det dagliga arbetet.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17</a:t>
            </a:fld>
            <a:endParaRPr lang="sv-SE">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23</a:t>
            </a:fld>
            <a:endParaRPr lang="sv-S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2</a:t>
            </a:fld>
            <a:endParaRPr lang="sv-S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27630CF-6074-46F6-BD0D-C441C284042E}" type="slidenum">
              <a:rPr lang="sv-SE">
                <a:solidFill>
                  <a:prstClr val="black"/>
                </a:solidFill>
              </a:rPr>
              <a:pPr/>
              <a:t>4</a:t>
            </a:fld>
            <a:endParaRPr lang="sv-SE">
              <a:solidFill>
                <a:prstClr val="black"/>
              </a:solidFill>
            </a:endParaRPr>
          </a:p>
        </p:txBody>
      </p:sp>
      <p:sp>
        <p:nvSpPr>
          <p:cNvPr id="35843" name="Rectangle 2"/>
          <p:cNvSpPr>
            <a:spLocks noGrp="1" noRot="1" noChangeAspect="1" noChangeArrowheads="1" noTextEdit="1"/>
          </p:cNvSpPr>
          <p:nvPr>
            <p:ph type="sldImg"/>
          </p:nvPr>
        </p:nvSpPr>
        <p:spPr>
          <a:xfrm>
            <a:off x="1187450" y="709613"/>
            <a:ext cx="4543425" cy="3408362"/>
          </a:xfrm>
          <a:ln/>
        </p:spPr>
      </p:sp>
      <p:sp>
        <p:nvSpPr>
          <p:cNvPr id="3584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Avtalet som slutits mellan SKL och centrala fackliga organisationer inom den kommunala sektorn heter FAS, Förnyelse - Arbetsmiljö - Samverkan. Syftet är att göra hälsa och arbetsmiljö till en naturlig del av verksamhetsutvecklingen och i det dagliga arbetet.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5</a:t>
            </a:fld>
            <a:endParaRPr lang="sv-S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sv-S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smtClean="0"/>
              <a:t>Arbetsmiljöuppgifterna är fördelade till respektive nämnd. Nämnderna har därefter i regel fördelat dem vidare till förvaltningen. </a:t>
            </a:r>
          </a:p>
          <a:p>
            <a:endParaRPr lang="sv-SE" dirty="0" smtClean="0"/>
          </a:p>
          <a:p>
            <a:r>
              <a:rPr lang="sv-SE" sz="1200" kern="1200" dirty="0" smtClean="0">
                <a:solidFill>
                  <a:schemeClr val="tx1"/>
                </a:solidFill>
                <a:latin typeface="+mn-lt"/>
                <a:ea typeface="+mn-ea"/>
                <a:cs typeface="+mn-cs"/>
              </a:rPr>
              <a:t>De uppgifter som avses är de som ingår i arbetet med att förebygga risker och uppnå en till­fredsställande arbetsmiljö. Det är lämpligt att fördela uppgifterna så att chefer och andra får till uppgift att sköta arbetsmiljöfrågor som hänger nära samman med deras övriga arbete. Syftet med uppgiftsfördelningen är att det ska vara tydligt vem som gör vad så att inga arbetsmiljö­uppgifter faller mellan stolarna eller glöms bort.</a:t>
            </a: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Uppgiftsfördelning ska åtföljas av tillräckliga beslutsbefogenheter, tillräckliga resurser i form av tid, pengar, lokaler och personal, tillräckliga kunskaper och tillräcklig kompetens. När en person som har tilldelats uppgifter i arbetsmiljöarbetet inte kan utföra dem på ett bra sätt ska han eller hon signalera det uppåt i organisationen. Det kan handla om att han eller hon behöver större beslutsbefogenheter, mer tid, ekonomiska resurser eller ytterligare kunskaper på något område. Den som inte kan utföra sina arbetsmiljö­uppgifter på ett sätt som säkerställer en god arbetsmiljö, ska returnera uppgiften uppåt i organisationen. För att det ska bli tydligt är det viktigt att det finns skriftliga mallar för returnering av arbetsmiljöuppgifter.</a:t>
            </a:r>
          </a:p>
          <a:p>
            <a:endParaRPr lang="sv-SE" dirty="0" smtClean="0"/>
          </a:p>
          <a:p>
            <a:r>
              <a:rPr lang="sv-SE" dirty="0" smtClean="0"/>
              <a:t>SAM:</a:t>
            </a:r>
          </a:p>
          <a:p>
            <a:r>
              <a:rPr lang="sv-SE" dirty="0" smtClean="0"/>
              <a:t>Undersöka</a:t>
            </a:r>
          </a:p>
          <a:p>
            <a:pPr lvl="1"/>
            <a:r>
              <a:rPr lang="sv-SE" dirty="0" smtClean="0"/>
              <a:t>Dagligt ledarskap</a:t>
            </a:r>
          </a:p>
          <a:p>
            <a:pPr lvl="1"/>
            <a:r>
              <a:rPr lang="sv-SE" dirty="0" smtClean="0"/>
              <a:t>APT</a:t>
            </a:r>
          </a:p>
          <a:p>
            <a:pPr lvl="1"/>
            <a:r>
              <a:rPr lang="sv-SE" dirty="0" smtClean="0"/>
              <a:t>Medarbetarsamtal</a:t>
            </a:r>
          </a:p>
          <a:p>
            <a:pPr lvl="1"/>
            <a:r>
              <a:rPr lang="sv-SE" dirty="0" smtClean="0"/>
              <a:t>Medarbetarenkät</a:t>
            </a:r>
          </a:p>
          <a:p>
            <a:pPr lvl="1"/>
            <a:r>
              <a:rPr lang="sv-SE" dirty="0" smtClean="0"/>
              <a:t>Arbetsplatsundersökning</a:t>
            </a:r>
          </a:p>
          <a:p>
            <a:pPr lvl="1"/>
            <a:r>
              <a:rPr lang="sv-SE" dirty="0" smtClean="0"/>
              <a:t>Skyddsrond</a:t>
            </a:r>
          </a:p>
          <a:p>
            <a:pPr lvl="1"/>
            <a:r>
              <a:rPr lang="sv-SE" dirty="0" smtClean="0"/>
              <a:t>Revision</a:t>
            </a:r>
          </a:p>
          <a:p>
            <a:r>
              <a:rPr lang="sv-SE" dirty="0" smtClean="0"/>
              <a:t>Riskbedömning –handlingsplan</a:t>
            </a:r>
          </a:p>
          <a:p>
            <a:r>
              <a:rPr lang="sv-SE" dirty="0" smtClean="0"/>
              <a:t>Åtgärder</a:t>
            </a:r>
          </a:p>
          <a:p>
            <a:r>
              <a:rPr lang="sv-SE" dirty="0" smtClean="0"/>
              <a:t>Kontrollera åtgärder</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10</a:t>
            </a:fld>
            <a:endParaRPr lang="sv-S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4264" y="8685405"/>
            <a:ext cx="2972123" cy="457126"/>
          </a:xfrm>
          <a:prstGeom prst="rect">
            <a:avLst/>
          </a:prstGeom>
          <a:noFill/>
          <a:ln w="9525">
            <a:noFill/>
            <a:miter lim="800000"/>
            <a:headEnd/>
            <a:tailEnd/>
          </a:ln>
        </p:spPr>
        <p:txBody>
          <a:bodyPr lIns="91415" tIns="45708" rIns="91415" bIns="45708" anchor="b"/>
          <a:lstStyle/>
          <a:p>
            <a:pPr algn="r"/>
            <a:fld id="{C3F6892A-E637-483B-9ED3-E458E7469CC2}" type="slidenum">
              <a:rPr lang="en-US" sz="1200">
                <a:solidFill>
                  <a:prstClr val="black"/>
                </a:solidFill>
              </a:rPr>
              <a:pPr algn="r"/>
              <a:t>11</a:t>
            </a:fld>
            <a:endParaRPr lang="en-US" sz="1200">
              <a:solidFill>
                <a:prstClr val="black"/>
              </a:solidFill>
            </a:endParaRPr>
          </a:p>
        </p:txBody>
      </p:sp>
      <p:sp>
        <p:nvSpPr>
          <p:cNvPr id="360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0452" name="Rectangle 3"/>
          <p:cNvSpPr>
            <a:spLocks noGrp="1" noChangeArrowheads="1"/>
          </p:cNvSpPr>
          <p:nvPr>
            <p:ph type="body" idx="1"/>
          </p:nvPr>
        </p:nvSpPr>
        <p:spPr/>
        <p:txBody>
          <a:bodyPr lIns="91425" tIns="45712" rIns="91425" bIns="45712"/>
          <a:lstStyle/>
          <a:p>
            <a:pPr>
              <a:spcBef>
                <a:spcPct val="0"/>
              </a:spcBef>
            </a:pPr>
            <a:r>
              <a:rPr lang="sv-SE" smtClean="0"/>
              <a:t>STRUKTUR: </a:t>
            </a:r>
            <a:r>
              <a:rPr lang="sv-SE" b="1" smtClean="0"/>
              <a:t>VAD 2</a:t>
            </a:r>
          </a:p>
          <a:p>
            <a:pPr>
              <a:spcBef>
                <a:spcPct val="0"/>
              </a:spcBef>
            </a:pPr>
            <a:endParaRPr lang="sv-SE" b="1" smtClean="0"/>
          </a:p>
          <a:p>
            <a:pPr>
              <a:spcBef>
                <a:spcPct val="0"/>
              </a:spcBef>
            </a:pPr>
            <a:r>
              <a:rPr lang="sv-SE" b="1" smtClean="0"/>
              <a:t>Hälsofrämjande, förebyggande, rehabiliterande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Uppföljning och utvärdering:</a:t>
            </a:r>
          </a:p>
          <a:p>
            <a:r>
              <a:rPr lang="sv-SE" dirty="0" smtClean="0"/>
              <a:t>Vilka</a:t>
            </a:r>
            <a:r>
              <a:rPr lang="sv-SE" baseline="0" dirty="0" smtClean="0"/>
              <a:t> av de planerade aktiviteterna har genomförts? De som inte genomförts, vad var anledningen?</a:t>
            </a:r>
          </a:p>
          <a:p>
            <a:r>
              <a:rPr lang="sv-SE" baseline="0" dirty="0" smtClean="0"/>
              <a:t>Nådde aktiviteterna målgruppen?</a:t>
            </a:r>
          </a:p>
          <a:p>
            <a:r>
              <a:rPr lang="sv-SE" baseline="0" dirty="0" smtClean="0"/>
              <a:t>Gav aktiviteterna den effekt vi förväntat oss (på medarbetares hälsa, arbetets kvalitet, servicenivå till brukare/kund, hållbar ekonomi, </a:t>
            </a:r>
            <a:r>
              <a:rPr lang="sv-SE" baseline="0" dirty="0" err="1" smtClean="0"/>
              <a:t>etc</a:t>
            </a:r>
            <a:r>
              <a:rPr lang="sv-SE" baseline="0" dirty="0" smtClean="0"/>
              <a:t>)?</a:t>
            </a:r>
          </a:p>
          <a:p>
            <a:r>
              <a:rPr lang="sv-SE" baseline="0" dirty="0" smtClean="0"/>
              <a:t>Kartläggning och analys:</a:t>
            </a:r>
          </a:p>
          <a:p>
            <a:r>
              <a:rPr lang="sv-SE" baseline="0" dirty="0" smtClean="0"/>
              <a:t>- Vad väljer vi att mäta? Hur analyserar vi?</a:t>
            </a:r>
            <a:endParaRPr lang="sv-SE" dirty="0"/>
          </a:p>
        </p:txBody>
      </p:sp>
      <p:sp>
        <p:nvSpPr>
          <p:cNvPr id="4" name="Platshållare för bildnummer 3"/>
          <p:cNvSpPr>
            <a:spLocks noGrp="1"/>
          </p:cNvSpPr>
          <p:nvPr>
            <p:ph type="sldNum" sz="quarter" idx="10"/>
          </p:nvPr>
        </p:nvSpPr>
        <p:spPr/>
        <p:txBody>
          <a:bodyPr/>
          <a:lstStyle/>
          <a:p>
            <a:fld id="{31EE1512-D57A-4FDE-8335-AEE53BE95570}" type="slidenum">
              <a:rPr lang="sv-SE" smtClean="0">
                <a:solidFill>
                  <a:prstClr val="black"/>
                </a:solidFill>
              </a:rPr>
              <a:pPr/>
              <a:t>12</a:t>
            </a:fld>
            <a:endParaRPr lang="sv-SE">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err="1" smtClean="0"/>
              <a:t>HR-processerna</a:t>
            </a:r>
            <a:r>
              <a:rPr lang="sv-SE" dirty="0" smtClean="0"/>
              <a:t> är våra gemensamma arbetssätt i Göteborgs Stad. Med stöd av </a:t>
            </a:r>
            <a:r>
              <a:rPr lang="sv-SE" baseline="0" dirty="0" smtClean="0"/>
              <a:t>processerna</a:t>
            </a:r>
            <a:r>
              <a:rPr lang="sv-SE" dirty="0" smtClean="0"/>
              <a:t> så</a:t>
            </a:r>
            <a:r>
              <a:rPr lang="sv-SE" baseline="0" dirty="0" smtClean="0"/>
              <a:t> kan vi utveckla vårt personalarbete så att det sker effektivare och så att det bidrar till att utveckla alla anställda medarbetare inom alla olika yrkesgrupper och roller samt bidra till att vi uppfattas som en attraktiv </a:t>
            </a:r>
            <a:r>
              <a:rPr lang="sv-SE" dirty="0" smtClean="0"/>
              <a:t>arbetsgivare.</a:t>
            </a:r>
          </a:p>
          <a:p>
            <a:r>
              <a:rPr lang="sv-SE" dirty="0" smtClean="0"/>
              <a:t>Processerna är </a:t>
            </a:r>
            <a:r>
              <a:rPr lang="sv-SE" baseline="0" dirty="0" smtClean="0"/>
              <a:t>verktyg som hjälper oss att bilda </a:t>
            </a:r>
            <a:r>
              <a:rPr lang="sv-SE" dirty="0" smtClean="0"/>
              <a:t>Stadens arbetsgivarpolitik och också</a:t>
            </a:r>
            <a:r>
              <a:rPr lang="sv-SE" baseline="0" dirty="0" smtClean="0"/>
              <a:t> </a:t>
            </a:r>
            <a:r>
              <a:rPr lang="sv-SE" dirty="0" smtClean="0"/>
              <a:t>synliggör arbetsgivarerbjudandet</a:t>
            </a:r>
            <a:r>
              <a:rPr lang="sv-SE" baseline="0" dirty="0" smtClean="0"/>
              <a:t>. Processerna fört</a:t>
            </a:r>
            <a:r>
              <a:rPr lang="sv-SE" dirty="0" smtClean="0"/>
              <a:t>ydligar</a:t>
            </a:r>
            <a:r>
              <a:rPr lang="sv-SE" baseline="0" dirty="0" smtClean="0"/>
              <a:t> vår</a:t>
            </a:r>
            <a:r>
              <a:rPr lang="sv-SE" dirty="0" smtClean="0"/>
              <a:t> arbetsgivarprofilering både gentemot alla anställda medarbetare och de presumtiva.</a:t>
            </a:r>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13</a:t>
            </a:fld>
            <a:endParaRPr lang="sv-S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529010743"/>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78343570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3455697130"/>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99902275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14596350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61076144"/>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289522062"/>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939858989"/>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2439310089"/>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05727683"/>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t>så styrs Göteborg</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pPr/>
              <a:t>27 april 2015</a:t>
            </a:fld>
            <a:endParaRPr lang="sv-SE"/>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kumimoji="0" lang="sv-SE" sz="1000"/>
              <a:pPr algn="r"/>
              <a:t>‹#›</a:t>
            </a:fld>
            <a:endParaRPr kumimoji="0" lang="sv-S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381864667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377047688"/>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31487495"/>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98970414"/>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84982284"/>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4179532367"/>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651498529"/>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87349418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53419489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8672319"/>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711608961"/>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774706950"/>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561185946"/>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70593725"/>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354813353"/>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045722916"/>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600302054"/>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348373615"/>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414815606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665992439"/>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Tree>
    <p:extLst>
      <p:ext uri="{BB962C8B-B14F-4D97-AF65-F5344CB8AC3E}">
        <p14:creationId xmlns:p14="http://schemas.microsoft.com/office/powerpoint/2010/main" xmlns="" val="3177477847"/>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14139458"/>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240180385"/>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006547002"/>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2"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91085175"/>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575757"/>
                </a:solidFill>
              </a:rPr>
              <a:pPr/>
              <a:t>27 april 2015</a:t>
            </a:fld>
            <a:endParaRPr lang="sv-SE">
              <a:solidFill>
                <a:srgbClr val="575757"/>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73838" y="6248400"/>
            <a:ext cx="2238375" cy="457200"/>
          </a:xfrm>
          <a:prstGeom prst="rect">
            <a:avLst/>
          </a:prstGeom>
          <a:ln/>
        </p:spPr>
        <p:txBody>
          <a:bodyPr/>
          <a:lstStyle>
            <a:lvl1pPr>
              <a:defRPr/>
            </a:lvl1pPr>
          </a:lstStyle>
          <a:p>
            <a:pPr>
              <a:defRPr/>
            </a:pPr>
            <a:endParaRPr lang="sv-SE">
              <a:solidFill>
                <a:srgbClr val="575757"/>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27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7.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1.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4.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7.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1.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3" r:id="rId1"/>
    <p:sldLayoutId id="2147483890" r:id="rId2"/>
    <p:sldLayoutId id="2147483896" r:id="rId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6"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86" r:id="rId12"/>
    <p:sldLayoutId id="2147483889"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 id="2147483884" r:id="rId6"/>
    <p:sldLayoutId id="2147483885" r:id="rId7"/>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5" r:id="rId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9" r:id="rId12"/>
    <p:sldLayoutId id="2147483920"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5.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elsenfeld.de/elsenfelderdial/" TargetMode="Externa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8" y="2739535"/>
            <a:ext cx="5486252" cy="985563"/>
          </a:xfrm>
        </p:spPr>
        <p:txBody>
          <a:bodyPr/>
          <a:lstStyle/>
          <a:p>
            <a:r>
              <a:rPr lang="sv-SE" sz="4800" dirty="0"/>
              <a:t>Ledarskap och arbetsgivarrollen</a:t>
            </a:r>
          </a:p>
        </p:txBody>
      </p:sp>
      <p:sp>
        <p:nvSpPr>
          <p:cNvPr id="7" name="Platshållare för text 6"/>
          <p:cNvSpPr>
            <a:spLocks noGrp="1"/>
          </p:cNvSpPr>
          <p:nvPr>
            <p:ph type="body" sz="quarter" idx="14"/>
          </p:nvPr>
        </p:nvSpPr>
        <p:spPr>
          <a:xfrm>
            <a:off x="2999516" y="4055237"/>
            <a:ext cx="5475620" cy="307777"/>
          </a:xfrm>
        </p:spPr>
        <p:txBody>
          <a:bodyPr/>
          <a:lstStyle/>
          <a:p>
            <a:r>
              <a:rPr lang="sv-SE" dirty="0"/>
              <a:t>Per Lundborg</a:t>
            </a:r>
          </a:p>
        </p:txBody>
      </p:sp>
      <p:sp>
        <p:nvSpPr>
          <p:cNvPr id="3" name="Platshållare för bildnummer 2"/>
          <p:cNvSpPr>
            <a:spLocks noGrp="1"/>
          </p:cNvSpPr>
          <p:nvPr>
            <p:ph type="sldNum" sz="quarter" idx="4294967295"/>
          </p:nvPr>
        </p:nvSpPr>
        <p:spPr>
          <a:xfrm>
            <a:off x="8691563" y="6269038"/>
            <a:ext cx="452437" cy="417512"/>
          </a:xfrm>
          <a:prstGeom prst="rect">
            <a:avLst/>
          </a:prstGeom>
        </p:spPr>
        <p:txBody>
          <a:bodyPr/>
          <a:lstStyle/>
          <a:p>
            <a:fld id="{CCB980A4-8073-2E47-BD49-CDC58DACAC28}" type="slidenum">
              <a:rPr lang="sv-SE">
                <a:solidFill>
                  <a:prstClr val="white"/>
                </a:solidFill>
              </a:rPr>
              <a:pPr/>
              <a:t>1</a:t>
            </a:fld>
            <a:endParaRPr lang="sv-SE" dirty="0">
              <a:solidFill>
                <a:prstClr val="white"/>
              </a:solidFill>
            </a:endParaRPr>
          </a:p>
        </p:txBody>
      </p:sp>
      <p:sp>
        <p:nvSpPr>
          <p:cNvPr id="4" name="Platshållare för sidfot 3"/>
          <p:cNvSpPr>
            <a:spLocks noGrp="1"/>
          </p:cNvSpPr>
          <p:nvPr>
            <p:ph type="ftr" sz="quarter" idx="4294967295"/>
          </p:nvPr>
        </p:nvSpPr>
        <p:spPr>
          <a:xfrm>
            <a:off x="323528" y="6309320"/>
            <a:ext cx="2895600" cy="417512"/>
          </a:xfrm>
          <a:prstGeom prst="rect">
            <a:avLst/>
          </a:prstGeom>
        </p:spPr>
        <p:txBody>
          <a:bodyPr/>
          <a:lstStyle/>
          <a:p>
            <a:r>
              <a:rPr lang="en-GB"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Arbetsgivarens arbetsmiljöansvar</a:t>
            </a:r>
          </a:p>
        </p:txBody>
      </p:sp>
      <p:sp>
        <p:nvSpPr>
          <p:cNvPr id="6" name="Platshållare för bildnummer 2"/>
          <p:cNvSpPr>
            <a:spLocks noGrp="1"/>
          </p:cNvSpPr>
          <p:nvPr>
            <p:ph type="sldNum" sz="quarter" idx="14"/>
          </p:nvPr>
        </p:nvSpPr>
        <p:spPr/>
        <p:txBody>
          <a:bodyPr/>
          <a:lstStyle/>
          <a:p>
            <a:fld id="{CCB980A4-8073-2E47-BD49-CDC58DACAC28}" type="slidenum">
              <a:rPr lang="sv-SE">
                <a:solidFill>
                  <a:prstClr val="white"/>
                </a:solidFill>
              </a:rPr>
              <a:pPr/>
              <a:t>10</a:t>
            </a:fld>
            <a:endParaRPr lang="sv-SE" dirty="0">
              <a:solidFill>
                <a:prstClr val="white"/>
              </a:solidFill>
            </a:endParaRPr>
          </a:p>
        </p:txBody>
      </p:sp>
      <p:sp>
        <p:nvSpPr>
          <p:cNvPr id="58371" name="Rectangle 3"/>
          <p:cNvSpPr>
            <a:spLocks noGrp="1" noChangeArrowheads="1"/>
          </p:cNvSpPr>
          <p:nvPr>
            <p:ph type="body" sz="quarter" idx="13"/>
          </p:nvPr>
        </p:nvSpPr>
        <p:spPr/>
        <p:txBody>
          <a:bodyPr wrap="square"/>
          <a:lstStyle/>
          <a:p>
            <a:pPr>
              <a:lnSpc>
                <a:spcPct val="80000"/>
              </a:lnSpc>
            </a:pPr>
            <a:r>
              <a:rPr lang="sv-SE" dirty="0"/>
              <a:t>Kommunfullmäktige ytterst ansvarig</a:t>
            </a:r>
          </a:p>
          <a:p>
            <a:pPr>
              <a:lnSpc>
                <a:spcPct val="80000"/>
              </a:lnSpc>
              <a:spcAft>
                <a:spcPts val="600"/>
              </a:spcAft>
            </a:pPr>
            <a:r>
              <a:rPr lang="sv-SE" dirty="0"/>
              <a:t>Arbetsgivaren är ansvarig för arbetsmiljön och ska:</a:t>
            </a:r>
          </a:p>
          <a:p>
            <a:pPr marL="449263" indent="-177800">
              <a:spcAft>
                <a:spcPts val="600"/>
              </a:spcAft>
              <a:buFontTx/>
              <a:buChar char="-"/>
            </a:pPr>
            <a:r>
              <a:rPr lang="sv-SE" dirty="0"/>
              <a:t>planera, genomföra och följa upp verksamheten så att ohälsa och olycksfall i arbetet förebyggs och att man uppnår en tillfredsställande arbetsmiljö (SAM)</a:t>
            </a:r>
          </a:p>
          <a:p>
            <a:pPr marL="449263" indent="-177800">
              <a:spcAft>
                <a:spcPts val="600"/>
              </a:spcAft>
              <a:buFontTx/>
              <a:buChar char="-"/>
            </a:pPr>
            <a:r>
              <a:rPr lang="sv-SE" dirty="0"/>
              <a:t>fördela arbetsmiljöuppgifter (personligt ansvar)</a:t>
            </a:r>
          </a:p>
          <a:p>
            <a:pPr marL="449263" indent="-177800">
              <a:spcAft>
                <a:spcPts val="600"/>
              </a:spcAft>
              <a:buFontTx/>
              <a:buChar char="-"/>
            </a:pPr>
            <a:r>
              <a:rPr lang="sv-SE" dirty="0"/>
              <a:t>instruera och informera de anställda</a:t>
            </a:r>
          </a:p>
          <a:p>
            <a:pPr marL="449263" indent="-177800">
              <a:spcAft>
                <a:spcPts val="600"/>
              </a:spcAft>
              <a:buFontTx/>
              <a:buChar char="-"/>
            </a:pPr>
            <a:r>
              <a:rPr lang="sv-SE" dirty="0"/>
              <a:t>anlita den företagshälsovård som behövs</a:t>
            </a:r>
          </a:p>
          <a:p>
            <a:pPr>
              <a:lnSpc>
                <a:spcPct val="80000"/>
              </a:lnSpc>
            </a:pPr>
            <a:endParaRPr lang="sv-SE" dirty="0"/>
          </a:p>
          <a:p>
            <a:pPr lvl="1">
              <a:lnSpc>
                <a:spcPct val="80000"/>
              </a:lnSpc>
            </a:pPr>
            <a:endParaRPr lang="sv-SE" dirty="0"/>
          </a:p>
          <a:p>
            <a:pPr marL="0">
              <a:spcAft>
                <a:spcPts val="0"/>
              </a:spcAft>
              <a:buNone/>
            </a:pPr>
            <a:endParaRPr lang="sv-SE" dirty="0">
              <a:solidFill>
                <a:srgbClr val="DD4B39"/>
              </a:solidFill>
            </a:endParaRPr>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78823" y="374963"/>
            <a:ext cx="7095309" cy="954107"/>
          </a:xfrm>
          <a:prstGeom prst="rect">
            <a:avLst/>
          </a:prstGeom>
          <a:noFill/>
          <a:ln w="9525">
            <a:noFill/>
            <a:miter lim="800000"/>
            <a:headEnd/>
            <a:tailEnd/>
          </a:ln>
        </p:spPr>
        <p:txBody>
          <a:bodyPr wrap="square">
            <a:spAutoFit/>
          </a:bodyPr>
          <a:lstStyle/>
          <a:p>
            <a:r>
              <a:rPr lang="sv-SE" sz="2800" b="1" dirty="0">
                <a:solidFill>
                  <a:srgbClr val="747474">
                    <a:lumMod val="50000"/>
                  </a:srgbClr>
                </a:solidFill>
                <a:cs typeface="Arial" pitchFamily="34" charset="0"/>
              </a:rPr>
              <a:t>Hälsofrämjande, förebyggande och rehabiliterande arbetsmiljöarbete</a:t>
            </a:r>
          </a:p>
        </p:txBody>
      </p:sp>
      <p:grpSp>
        <p:nvGrpSpPr>
          <p:cNvPr id="2" name="Grupp 8"/>
          <p:cNvGrpSpPr/>
          <p:nvPr/>
        </p:nvGrpSpPr>
        <p:grpSpPr>
          <a:xfrm>
            <a:off x="378823" y="1616119"/>
            <a:ext cx="8425543" cy="4170725"/>
            <a:chOff x="378823" y="1785938"/>
            <a:chExt cx="8425543" cy="4170725"/>
          </a:xfrm>
        </p:grpSpPr>
        <p:pic>
          <p:nvPicPr>
            <p:cNvPr id="359427" name="Picture 3" descr="bild-11"/>
            <p:cNvPicPr>
              <a:picLocks noChangeAspect="1" noChangeArrowheads="1"/>
            </p:cNvPicPr>
            <p:nvPr/>
          </p:nvPicPr>
          <p:blipFill>
            <a:blip r:embed="rId3" cstate="print"/>
            <a:srcRect/>
            <a:stretch>
              <a:fillRect/>
            </a:stretch>
          </p:blipFill>
          <p:spPr bwMode="auto">
            <a:xfrm>
              <a:off x="943897" y="1785938"/>
              <a:ext cx="7502013" cy="3100694"/>
            </a:xfrm>
            <a:prstGeom prst="rect">
              <a:avLst/>
            </a:prstGeom>
            <a:noFill/>
            <a:ln w="9525">
              <a:noFill/>
              <a:miter lim="800000"/>
              <a:headEnd/>
              <a:tailEnd/>
            </a:ln>
          </p:spPr>
        </p:pic>
        <p:grpSp>
          <p:nvGrpSpPr>
            <p:cNvPr id="3" name="Grupp 7"/>
            <p:cNvGrpSpPr/>
            <p:nvPr/>
          </p:nvGrpSpPr>
          <p:grpSpPr>
            <a:xfrm>
              <a:off x="378823" y="5373688"/>
              <a:ext cx="8425543" cy="582975"/>
              <a:chOff x="34925" y="5373688"/>
              <a:chExt cx="8929688" cy="792162"/>
            </a:xfrm>
          </p:grpSpPr>
          <p:sp>
            <p:nvSpPr>
              <p:cNvPr id="5" name="Rundad rektangulär 4"/>
              <p:cNvSpPr>
                <a:spLocks noChangeArrowheads="1"/>
              </p:cNvSpPr>
              <p:nvPr/>
            </p:nvSpPr>
            <p:spPr bwMode="auto">
              <a:xfrm>
                <a:off x="34925" y="5373688"/>
                <a:ext cx="2881313" cy="792162"/>
              </a:xfrm>
              <a:prstGeom prst="wedgeRoundRectCallout">
                <a:avLst>
                  <a:gd name="adj1" fmla="val -6088"/>
                  <a:gd name="adj2" fmla="val -325912"/>
                  <a:gd name="adj3" fmla="val 16667"/>
                </a:avLst>
              </a:prstGeom>
              <a:solidFill>
                <a:srgbClr val="FF5050">
                  <a:alpha val="34901"/>
                </a:srgbClr>
              </a:solidFill>
              <a:ln w="25400" algn="ctr">
                <a:solidFill>
                  <a:srgbClr val="A50021"/>
                </a:solidFill>
                <a:miter lim="800000"/>
                <a:headEnd/>
                <a:tailEnd/>
              </a:ln>
            </p:spPr>
            <p:txBody>
              <a:bodyPr anchor="ctr"/>
              <a:lstStyle/>
              <a:p>
                <a:r>
                  <a:rPr lang="sv-SE" sz="1600" dirty="0">
                    <a:solidFill>
                      <a:srgbClr val="747474">
                        <a:lumMod val="75000"/>
                      </a:srgbClr>
                    </a:solidFill>
                    <a:latin typeface="Verdana" pitchFamily="34" charset="0"/>
                  </a:rPr>
                  <a:t>Behandla/lindra den skada som redan skett</a:t>
                </a:r>
              </a:p>
            </p:txBody>
          </p:sp>
          <p:sp>
            <p:nvSpPr>
              <p:cNvPr id="6" name="Rundad rektangulär 5"/>
              <p:cNvSpPr>
                <a:spLocks noChangeArrowheads="1"/>
              </p:cNvSpPr>
              <p:nvPr/>
            </p:nvSpPr>
            <p:spPr bwMode="auto">
              <a:xfrm>
                <a:off x="3203575" y="5373688"/>
                <a:ext cx="2286000" cy="792162"/>
              </a:xfrm>
              <a:prstGeom prst="wedgeRoundRectCallout">
                <a:avLst>
                  <a:gd name="adj1" fmla="val 7083"/>
                  <a:gd name="adj2" fmla="val -346968"/>
                  <a:gd name="adj3" fmla="val 16667"/>
                </a:avLst>
              </a:prstGeom>
              <a:solidFill>
                <a:srgbClr val="FFFF00">
                  <a:alpha val="34901"/>
                </a:srgbClr>
              </a:solidFill>
              <a:ln w="25400" algn="ctr">
                <a:solidFill>
                  <a:srgbClr val="FFFF00"/>
                </a:solidFill>
                <a:miter lim="800000"/>
                <a:headEnd/>
                <a:tailEnd/>
              </a:ln>
            </p:spPr>
            <p:txBody>
              <a:bodyPr anchor="ctr"/>
              <a:lstStyle/>
              <a:p>
                <a:r>
                  <a:rPr lang="sv-SE" sz="1600" dirty="0">
                    <a:solidFill>
                      <a:srgbClr val="747474">
                        <a:lumMod val="75000"/>
                      </a:srgbClr>
                    </a:solidFill>
                    <a:latin typeface="Verdana" pitchFamily="34" charset="0"/>
                  </a:rPr>
                  <a:t>Undvika risker och skada</a:t>
                </a:r>
              </a:p>
            </p:txBody>
          </p:sp>
          <p:sp>
            <p:nvSpPr>
              <p:cNvPr id="7" name="Rundad rektangulär 6"/>
              <p:cNvSpPr>
                <a:spLocks noChangeArrowheads="1"/>
              </p:cNvSpPr>
              <p:nvPr/>
            </p:nvSpPr>
            <p:spPr bwMode="auto">
              <a:xfrm>
                <a:off x="5651500" y="5373688"/>
                <a:ext cx="3313113" cy="792162"/>
              </a:xfrm>
              <a:prstGeom prst="wedgeRoundRectCallout">
                <a:avLst>
                  <a:gd name="adj1" fmla="val -29014"/>
                  <a:gd name="adj2" fmla="val -333194"/>
                  <a:gd name="adj3" fmla="val 16667"/>
                </a:avLst>
              </a:prstGeom>
              <a:solidFill>
                <a:srgbClr val="99CC00">
                  <a:alpha val="34901"/>
                </a:srgbClr>
              </a:solidFill>
              <a:ln w="25400" algn="ctr">
                <a:solidFill>
                  <a:srgbClr val="669900"/>
                </a:solidFill>
                <a:miter lim="800000"/>
                <a:headEnd/>
                <a:tailEnd/>
              </a:ln>
            </p:spPr>
            <p:txBody>
              <a:bodyPr anchor="ctr"/>
              <a:lstStyle/>
              <a:p>
                <a:r>
                  <a:rPr lang="sv-SE" sz="1600" dirty="0">
                    <a:solidFill>
                      <a:srgbClr val="747474">
                        <a:lumMod val="75000"/>
                      </a:srgbClr>
                    </a:solidFill>
                    <a:latin typeface="Verdana" pitchFamily="34" charset="0"/>
                  </a:rPr>
                  <a:t>Bibehålla och stärka det som får många att må bra</a:t>
                </a:r>
              </a:p>
            </p:txBody>
          </p:sp>
        </p:grpSp>
      </p:grpSp>
      <p:sp>
        <p:nvSpPr>
          <p:cNvPr id="10"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11"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11</a:t>
            </a:fld>
            <a:endParaRPr lang="sv-SE" sz="10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0446" y="985860"/>
          <a:ext cx="8664042" cy="52191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233632" y="320746"/>
            <a:ext cx="8856984" cy="954107"/>
          </a:xfrm>
          <a:prstGeom prst="rect">
            <a:avLst/>
          </a:prstGeom>
          <a:noFill/>
        </p:spPr>
        <p:txBody>
          <a:bodyPr wrap="square" rtlCol="0">
            <a:spAutoFit/>
          </a:bodyPr>
          <a:lstStyle/>
          <a:p>
            <a:r>
              <a:rPr lang="sv-SE" sz="2800" b="1" dirty="0">
                <a:solidFill>
                  <a:srgbClr val="000000"/>
                </a:solidFill>
              </a:rPr>
              <a:t>SAM i verksamhets- och </a:t>
            </a:r>
          </a:p>
          <a:p>
            <a:r>
              <a:rPr lang="sv-SE" sz="2800" b="1" dirty="0">
                <a:solidFill>
                  <a:srgbClr val="000000"/>
                </a:solidFill>
              </a:rPr>
              <a:t>budgetprocessen</a:t>
            </a:r>
          </a:p>
        </p:txBody>
      </p:sp>
      <p:sp>
        <p:nvSpPr>
          <p:cNvPr id="5" name="Platshållare för bildnummer 2"/>
          <p:cNvSpPr>
            <a:spLocks noGrp="1"/>
          </p:cNvSpPr>
          <p:nvPr>
            <p:ph type="sldNum" sz="quarter" idx="14"/>
          </p:nvPr>
        </p:nvSpPr>
        <p:spPr/>
        <p:txBody>
          <a:bodyPr/>
          <a:lstStyle/>
          <a:p>
            <a:fld id="{CCB980A4-8073-2E47-BD49-CDC58DACAC28}" type="slidenum">
              <a:rPr lang="sv-SE">
                <a:solidFill>
                  <a:prstClr val="white"/>
                </a:solidFill>
              </a:rPr>
              <a:pPr/>
              <a:t>12</a:t>
            </a:fld>
            <a:endParaRPr lang="sv-SE" dirty="0">
              <a:solidFill>
                <a:prstClr val="white"/>
              </a:solidFill>
            </a:endParaRPr>
          </a:p>
        </p:txBody>
      </p:sp>
      <p:sp>
        <p:nvSpPr>
          <p:cNvPr id="6"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Personalingången</a:t>
            </a:r>
            <a:endParaRPr lang="sv-SE" dirty="0"/>
          </a:p>
        </p:txBody>
      </p:sp>
      <p:pic>
        <p:nvPicPr>
          <p:cNvPr id="135170" name="Picture 2"/>
          <p:cNvPicPr>
            <a:picLocks noGrp="1" noChangeAspect="1" noChangeArrowheads="1"/>
          </p:cNvPicPr>
          <p:nvPr>
            <p:ph idx="4294967295"/>
          </p:nvPr>
        </p:nvPicPr>
        <p:blipFill>
          <a:blip r:embed="rId3" cstate="print"/>
          <a:srcRect/>
          <a:stretch>
            <a:fillRect/>
          </a:stretch>
        </p:blipFill>
        <p:spPr bwMode="auto">
          <a:xfrm>
            <a:off x="170584" y="1079790"/>
            <a:ext cx="7540270" cy="4787900"/>
          </a:xfrm>
          <a:prstGeom prst="rect">
            <a:avLst/>
          </a:prstGeom>
          <a:noFill/>
          <a:ln w="9525">
            <a:noFill/>
            <a:miter lim="800000"/>
            <a:headEnd/>
            <a:tailEnd/>
          </a:ln>
        </p:spPr>
      </p:pic>
      <p:cxnSp>
        <p:nvCxnSpPr>
          <p:cNvPr id="8" name="Rak pil 7"/>
          <p:cNvCxnSpPr/>
          <p:nvPr/>
        </p:nvCxnSpPr>
        <p:spPr>
          <a:xfrm flipH="1">
            <a:off x="3606691" y="5256095"/>
            <a:ext cx="1533832" cy="530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Rak pil 11"/>
          <p:cNvCxnSpPr/>
          <p:nvPr/>
        </p:nvCxnSpPr>
        <p:spPr>
          <a:xfrm>
            <a:off x="821215" y="4642597"/>
            <a:ext cx="1368070" cy="9053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2"/>
          <p:cNvPicPr>
            <a:picLocks noChangeAspect="1" noChangeArrowheads="1"/>
          </p:cNvPicPr>
          <p:nvPr/>
        </p:nvPicPr>
        <p:blipFill>
          <a:blip r:embed="rId4" cstate="print"/>
          <a:srcRect/>
          <a:stretch>
            <a:fillRect/>
          </a:stretch>
        </p:blipFill>
        <p:spPr bwMode="auto">
          <a:xfrm>
            <a:off x="5140523" y="3473740"/>
            <a:ext cx="2894174" cy="249147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Platshållare för sidfot 3"/>
          <p:cNvSpPr txBox="1">
            <a:spLocks/>
          </p:cNvSpPr>
          <p:nvPr/>
        </p:nvSpPr>
        <p:spPr>
          <a:xfrm>
            <a:off x="522000" y="6269050"/>
            <a:ext cx="2895600" cy="417575"/>
          </a:xfrm>
          <a:prstGeom prst="rect">
            <a:avLst/>
          </a:prstGeom>
        </p:spPr>
        <p:txBody>
          <a:bodyPr anchor="ctr"/>
          <a:lstStyle/>
          <a:p>
            <a:pPr>
              <a:defRPr/>
            </a:pPr>
            <a:r>
              <a:rPr lang="en-GB" sz="800" dirty="0" smtClean="0">
                <a:solidFill>
                  <a:prstClr val="white"/>
                </a:solidFill>
              </a:rPr>
              <a:t>HÅLLBAR STAD – ÖPPEN FÖR VÄRLDEN </a:t>
            </a:r>
            <a:endParaRPr lang="en-GB" sz="800" dirty="0">
              <a:solidFill>
                <a:prstClr val="white"/>
              </a:solidFill>
            </a:endParaRPr>
          </a:p>
        </p:txBody>
      </p:sp>
      <p:sp>
        <p:nvSpPr>
          <p:cNvPr id="10"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smtClean="0">
                <a:solidFill>
                  <a:prstClr val="white"/>
                </a:solidFill>
                <a:cs typeface="Arial"/>
              </a:rPr>
              <a:pPr algn="ctr">
                <a:defRPr/>
              </a:pPr>
              <a:t>13</a:t>
            </a:fld>
            <a:endParaRPr lang="sv-SE" sz="10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Rekrytering i Göteborgs Stad</a:t>
            </a:r>
          </a:p>
        </p:txBody>
      </p:sp>
      <p:sp>
        <p:nvSpPr>
          <p:cNvPr id="4" name="Platshållare för bildnummer 3"/>
          <p:cNvSpPr>
            <a:spLocks noGrp="1"/>
          </p:cNvSpPr>
          <p:nvPr>
            <p:ph type="sldNum" sz="quarter" idx="14"/>
          </p:nvPr>
        </p:nvSpPr>
        <p:spPr/>
        <p:txBody>
          <a:bodyPr/>
          <a:lstStyle/>
          <a:p>
            <a:pPr algn="r"/>
            <a:fld id="{256D3EEF-DE4E-429D-8EC4-DDC531AFF587}" type="slidenum">
              <a:rPr lang="sv-SE">
                <a:solidFill>
                  <a:prstClr val="white"/>
                </a:solidFill>
              </a:rPr>
              <a:pPr algn="r"/>
              <a:t>14</a:t>
            </a:fld>
            <a:endParaRPr lang="sv-SE" dirty="0">
              <a:solidFill>
                <a:prstClr val="white"/>
              </a:solidFill>
            </a:endParaRPr>
          </a:p>
        </p:txBody>
      </p:sp>
      <p:pic>
        <p:nvPicPr>
          <p:cNvPr id="136194" name="Picture 2"/>
          <p:cNvPicPr>
            <a:picLocks noChangeAspect="1" noChangeArrowheads="1"/>
          </p:cNvPicPr>
          <p:nvPr/>
        </p:nvPicPr>
        <p:blipFill>
          <a:blip r:embed="rId2" cstate="print"/>
          <a:srcRect/>
          <a:stretch>
            <a:fillRect/>
          </a:stretch>
        </p:blipFill>
        <p:spPr bwMode="auto">
          <a:xfrm>
            <a:off x="648913" y="1237422"/>
            <a:ext cx="7315216" cy="4986401"/>
          </a:xfrm>
          <a:prstGeom prst="rect">
            <a:avLst/>
          </a:prstGeom>
          <a:noFill/>
          <a:ln w="9525">
            <a:noFill/>
            <a:miter lim="800000"/>
            <a:headEnd/>
            <a:tailEnd/>
          </a:ln>
        </p:spPr>
      </p:pic>
      <p:sp>
        <p:nvSpPr>
          <p:cNvPr id="7"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Rekryteringsprocess förvaltnings- och bolagschefer</a:t>
            </a:r>
          </a:p>
        </p:txBody>
      </p:sp>
      <p:pic>
        <p:nvPicPr>
          <p:cNvPr id="3074" name="Picture 2"/>
          <p:cNvPicPr>
            <a:picLocks noGrp="1" noChangeAspect="1" noChangeArrowheads="1"/>
          </p:cNvPicPr>
          <p:nvPr>
            <p:ph idx="4294967295"/>
          </p:nvPr>
        </p:nvPicPr>
        <p:blipFill>
          <a:blip r:embed="rId2" cstate="print"/>
          <a:srcRect/>
          <a:stretch>
            <a:fillRect/>
          </a:stretch>
        </p:blipFill>
        <p:spPr bwMode="auto">
          <a:xfrm>
            <a:off x="552340" y="1170771"/>
            <a:ext cx="3584575" cy="268763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52091" y="3565237"/>
            <a:ext cx="3584824" cy="268861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4136915" y="2648516"/>
            <a:ext cx="4807119" cy="3605339"/>
          </a:xfrm>
          <a:prstGeom prst="rect">
            <a:avLst/>
          </a:prstGeom>
          <a:noFill/>
          <a:ln w="9525">
            <a:noFill/>
            <a:miter lim="800000"/>
            <a:headEnd/>
            <a:tailEnd/>
          </a:ln>
          <a:effectLst/>
        </p:spPr>
      </p:pic>
      <p:sp>
        <p:nvSpPr>
          <p:cNvPr id="8"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9"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15</a:t>
            </a:fld>
            <a:endParaRPr lang="sv-SE" sz="10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929411" y="1113423"/>
            <a:ext cx="3796573" cy="2338252"/>
          </a:xfrm>
          <a:prstGeom prst="rect">
            <a:avLst/>
          </a:prstGeom>
          <a:noFill/>
          <a:ln w="9525">
            <a:noFill/>
            <a:miter lim="800000"/>
            <a:headEnd/>
            <a:tailEnd/>
          </a:ln>
          <a:effectLst/>
        </p:spPr>
      </p:pic>
      <p:sp>
        <p:nvSpPr>
          <p:cNvPr id="2" name="Rubrik 1"/>
          <p:cNvSpPr>
            <a:spLocks noGrp="1"/>
          </p:cNvSpPr>
          <p:nvPr>
            <p:ph type="title"/>
          </p:nvPr>
        </p:nvSpPr>
        <p:spPr/>
        <p:txBody>
          <a:bodyPr/>
          <a:lstStyle/>
          <a:p>
            <a:r>
              <a:rPr lang="sv-SE" dirty="0"/>
              <a:t>Chefskapet – ett hållbart ledarskap utifrån tre roller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buNone/>
            </a:pPr>
            <a:r>
              <a:rPr lang="sv-SE" dirty="0"/>
              <a:t>Medarbetar- och arbetsmiljöpolicyn</a:t>
            </a:r>
          </a:p>
          <a:p>
            <a:r>
              <a:rPr lang="sv-SE" sz="2400" b="1" dirty="0"/>
              <a:t>Göteborg – en stad för alla </a:t>
            </a:r>
          </a:p>
          <a:p>
            <a:pPr>
              <a:buNone/>
            </a:pPr>
            <a:r>
              <a:rPr lang="sv-SE" dirty="0"/>
              <a:t>	Vi som arbetar i Göteborgs Stad har</a:t>
            </a:r>
            <a:br>
              <a:rPr lang="sv-SE" dirty="0"/>
            </a:br>
            <a:r>
              <a:rPr lang="sv-SE" dirty="0"/>
              <a:t>ett gemensamt uppdrag, att tillgodose</a:t>
            </a:r>
            <a:br>
              <a:rPr lang="sv-SE" dirty="0"/>
            </a:br>
            <a:r>
              <a:rPr lang="sv-SE" dirty="0"/>
              <a:t>göteborgarnas behov och rättigheter.</a:t>
            </a:r>
            <a:br>
              <a:rPr lang="sv-SE" dirty="0"/>
            </a:br>
            <a:r>
              <a:rPr lang="sv-SE" dirty="0"/>
              <a:t>Vårt arbete utgår från de mänskliga</a:t>
            </a:r>
            <a:br>
              <a:rPr lang="sv-SE" dirty="0"/>
            </a:br>
            <a:r>
              <a:rPr lang="sv-SE" dirty="0"/>
              <a:t>rättigheterna och principen om alla människors lika värde. </a:t>
            </a:r>
          </a:p>
          <a:p>
            <a:pPr>
              <a:buNone/>
            </a:pPr>
            <a:r>
              <a:rPr lang="sv-SE" dirty="0"/>
              <a:t>	</a:t>
            </a:r>
          </a:p>
          <a:p>
            <a:endParaRPr lang="sv-SE" dirty="0"/>
          </a:p>
        </p:txBody>
      </p:sp>
      <p:sp>
        <p:nvSpPr>
          <p:cNvPr id="8" name="textruta 7"/>
          <p:cNvSpPr txBox="1"/>
          <p:nvPr/>
        </p:nvSpPr>
        <p:spPr>
          <a:xfrm>
            <a:off x="488132" y="4608960"/>
            <a:ext cx="7949647" cy="1015663"/>
          </a:xfrm>
          <a:prstGeom prst="rect">
            <a:avLst/>
          </a:prstGeom>
          <a:noFill/>
        </p:spPr>
        <p:txBody>
          <a:bodyPr wrap="square" rtlCol="0">
            <a:spAutoFit/>
          </a:bodyPr>
          <a:lstStyle/>
          <a:p>
            <a:r>
              <a:rPr lang="sv-SE" sz="2000" dirty="0">
                <a:solidFill>
                  <a:srgbClr val="747474">
                    <a:lumMod val="50000"/>
                  </a:srgbClr>
                </a:solidFill>
                <a:cs typeface="Arial"/>
              </a:rPr>
              <a:t>Vi arbetar för att ge likvärdig service med hög kvalitet till alla som bor, arbetar eller besöker vår stad. Våra verksamheter är olika men vi representerar alla samma organisation, Göteborgs Stad.</a:t>
            </a:r>
            <a:endParaRPr lang="sv-SE" sz="2000" dirty="0" err="1">
              <a:solidFill>
                <a:srgbClr val="747474">
                  <a:lumMod val="50000"/>
                </a:srgbClr>
              </a:solidFill>
              <a:cs typeface="Aria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Medarbetar- och arbetsmiljöpolicy</a:t>
            </a:r>
          </a:p>
        </p:txBody>
      </p:sp>
      <p:sp>
        <p:nvSpPr>
          <p:cNvPr id="5" name="Platshållare för bildnummer 2"/>
          <p:cNvSpPr>
            <a:spLocks noGrp="1"/>
          </p:cNvSpPr>
          <p:nvPr>
            <p:ph type="sldNum" sz="quarter" idx="14"/>
          </p:nvPr>
        </p:nvSpPr>
        <p:spPr/>
        <p:txBody>
          <a:bodyPr/>
          <a:lstStyle/>
          <a:p>
            <a:fld id="{CCB980A4-8073-2E47-BD49-CDC58DACAC28}" type="slidenum">
              <a:rPr lang="sv-SE">
                <a:solidFill>
                  <a:prstClr val="white"/>
                </a:solidFill>
              </a:rPr>
              <a:pPr/>
              <a:t>17</a:t>
            </a:fld>
            <a:endParaRPr lang="sv-SE" dirty="0">
              <a:solidFill>
                <a:prstClr val="white"/>
              </a:solidFill>
            </a:endParaRPr>
          </a:p>
        </p:txBody>
      </p:sp>
      <p:sp>
        <p:nvSpPr>
          <p:cNvPr id="11267" name="Rectangle 3"/>
          <p:cNvSpPr>
            <a:spLocks noGrp="1" noChangeArrowheads="1"/>
          </p:cNvSpPr>
          <p:nvPr>
            <p:ph type="body" sz="quarter" idx="13"/>
          </p:nvPr>
        </p:nvSpPr>
        <p:spPr/>
        <p:txBody>
          <a:bodyPr/>
          <a:lstStyle/>
          <a:p>
            <a:r>
              <a:rPr lang="sv-SE" sz="2400" b="1" dirty="0"/>
              <a:t>Mål och handlingsplaner </a:t>
            </a:r>
          </a:p>
          <a:p>
            <a:pPr>
              <a:buNone/>
            </a:pPr>
            <a:r>
              <a:rPr lang="sv-SE" sz="2400" dirty="0"/>
              <a:t>	Samtliga nämnder och bolagsstyrelser ska bedriva ett systematiskt arbetsmiljöarbete och sätta mål för arbetsmiljön. Risker i arbetsmiljön ska dokumenteras och handlingsplaner upprättas (enligt AFS 2001:1)</a:t>
            </a:r>
          </a:p>
          <a:p>
            <a:pPr>
              <a:buNone/>
            </a:pPr>
            <a:r>
              <a:rPr lang="sv-SE" sz="2400" dirty="0"/>
              <a:t>	Personalekonomiska konsekvenser av sjukfrånvaro, personalomsättning, arbetsskador med mera ska beräknas och beaktas </a:t>
            </a:r>
            <a:endParaRPr lang="sv-SE" sz="2400" dirty="0">
              <a:solidFill>
                <a:srgbClr val="2C2C2C"/>
              </a:solidFill>
            </a:endParaRPr>
          </a:p>
        </p:txBody>
      </p:sp>
      <p:sp>
        <p:nvSpPr>
          <p:cNvPr id="4"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Chefsrollen</a:t>
            </a:r>
          </a:p>
        </p:txBody>
      </p:sp>
      <p:sp>
        <p:nvSpPr>
          <p:cNvPr id="3" name="Platshållare för innehåll 2"/>
          <p:cNvSpPr>
            <a:spLocks noGrp="1"/>
          </p:cNvSpPr>
          <p:nvPr>
            <p:ph type="body" sz="quarter" idx="13"/>
          </p:nvPr>
        </p:nvSpPr>
        <p:spPr/>
        <p:txBody>
          <a:bodyPr/>
          <a:lstStyle/>
          <a:p>
            <a:pPr marL="0" indent="0">
              <a:buNone/>
            </a:pPr>
            <a:r>
              <a:rPr lang="sv-SE" dirty="0"/>
              <a:t>Chefer och ledare i Göteborgs Stad ska omvandla politiskt fastställda mål och styrande dokument till effektiv verksamhet för göteborgarna.</a:t>
            </a:r>
          </a:p>
          <a:p>
            <a:pPr marL="0" indent="0">
              <a:buNone/>
            </a:pPr>
            <a:r>
              <a:rPr lang="sv-SE" b="1" dirty="0"/>
              <a:t>Chefens tre roller:</a:t>
            </a:r>
          </a:p>
          <a:p>
            <a:pPr marL="0" indent="0"/>
            <a:r>
              <a:rPr lang="sv-SE" dirty="0"/>
              <a:t> Som </a:t>
            </a:r>
            <a:r>
              <a:rPr lang="sv-SE" b="1" dirty="0">
                <a:solidFill>
                  <a:schemeClr val="accent5">
                    <a:lumMod val="75000"/>
                  </a:schemeClr>
                </a:solidFill>
              </a:rPr>
              <a:t>ledare</a:t>
            </a:r>
            <a:r>
              <a:rPr lang="sv-SE" b="1" dirty="0"/>
              <a:t> är vi förebilder och föredömen </a:t>
            </a:r>
          </a:p>
          <a:p>
            <a:pPr marL="177800" indent="-177800"/>
            <a:r>
              <a:rPr lang="sv-SE" dirty="0"/>
              <a:t>Som </a:t>
            </a:r>
            <a:r>
              <a:rPr lang="sv-SE" b="1" dirty="0">
                <a:solidFill>
                  <a:schemeClr val="accent5">
                    <a:lumMod val="75000"/>
                  </a:schemeClr>
                </a:solidFill>
              </a:rPr>
              <a:t>verksamhetsföreträdare</a:t>
            </a:r>
            <a:r>
              <a:rPr lang="sv-SE" b="1" dirty="0"/>
              <a:t> tar vi ansvar för att utveckla verksamheten mot uppställda mål </a:t>
            </a:r>
          </a:p>
          <a:p>
            <a:pPr marL="177800" indent="-177800"/>
            <a:r>
              <a:rPr lang="sv-SE" dirty="0"/>
              <a:t>Som </a:t>
            </a:r>
            <a:r>
              <a:rPr lang="sv-SE" b="1" dirty="0">
                <a:solidFill>
                  <a:schemeClr val="accent5">
                    <a:lumMod val="75000"/>
                  </a:schemeClr>
                </a:solidFill>
              </a:rPr>
              <a:t>arbetsgivarföreträdare</a:t>
            </a:r>
            <a:r>
              <a:rPr lang="sv-SE" b="1" dirty="0"/>
              <a:t> representerar vi Göteborg Stad i förhållande till medarbetarna</a:t>
            </a:r>
            <a:r>
              <a:rPr lang="sv-SE" dirty="0"/>
              <a:t> </a:t>
            </a:r>
          </a:p>
          <a:p>
            <a:pPr>
              <a:buNone/>
            </a:pPr>
            <a:r>
              <a:rPr lang="sv-SE" dirty="0"/>
              <a:t>	</a:t>
            </a:r>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7"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18</a:t>
            </a:fld>
            <a:endParaRPr lang="sv-SE" sz="10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p:nvPr/>
        </p:nvPicPr>
        <p:blipFill>
          <a:blip r:embed="rId2" cstate="print"/>
          <a:srcRect/>
          <a:stretch>
            <a:fillRect/>
          </a:stretch>
        </p:blipFill>
        <p:spPr bwMode="auto">
          <a:xfrm>
            <a:off x="1477926" y="510363"/>
            <a:ext cx="5837274" cy="5510925"/>
          </a:xfrm>
          <a:prstGeom prst="rect">
            <a:avLst/>
          </a:prstGeom>
          <a:noFill/>
          <a:ln w="9525">
            <a:noFill/>
            <a:miter lim="800000"/>
            <a:headEnd/>
            <a:tailEnd/>
          </a:ln>
        </p:spPr>
      </p:pic>
      <p:sp>
        <p:nvSpPr>
          <p:cNvPr id="6"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7"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19</a:t>
            </a:fld>
            <a:endParaRPr lang="sv-SE" sz="10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title"/>
          </p:nvPr>
        </p:nvSpPr>
        <p:spPr/>
        <p:txBody>
          <a:bodyPr/>
          <a:lstStyle/>
          <a:p>
            <a:pPr eaLnBrk="1" hangingPunct="1"/>
            <a:r>
              <a:rPr lang="sv-SE" dirty="0">
                <a:solidFill>
                  <a:srgbClr val="2C2C2C"/>
                </a:solidFill>
              </a:rPr>
              <a:t>Agenda</a:t>
            </a:r>
            <a:endParaRPr lang="en-US" dirty="0">
              <a:solidFill>
                <a:schemeClr val="bg1"/>
              </a:solidFill>
            </a:endParaRPr>
          </a:p>
        </p:txBody>
      </p:sp>
      <p:sp>
        <p:nvSpPr>
          <p:cNvPr id="4" name="Platshållare för bildnummer 2"/>
          <p:cNvSpPr>
            <a:spLocks noGrp="1"/>
          </p:cNvSpPr>
          <p:nvPr>
            <p:ph type="sldNum" sz="quarter" idx="14"/>
          </p:nvPr>
        </p:nvSpPr>
        <p:spPr/>
        <p:txBody>
          <a:bodyPr/>
          <a:lstStyle/>
          <a:p>
            <a:fld id="{CCB980A4-8073-2E47-BD49-CDC58DACAC28}" type="slidenum">
              <a:rPr lang="sv-SE">
                <a:solidFill>
                  <a:prstClr val="white"/>
                </a:solidFill>
              </a:rPr>
              <a:pPr/>
              <a:t>2</a:t>
            </a:fld>
            <a:endParaRPr lang="sv-SE" dirty="0">
              <a:solidFill>
                <a:prstClr val="white"/>
              </a:solidFill>
            </a:endParaRPr>
          </a:p>
        </p:txBody>
      </p:sp>
      <p:sp>
        <p:nvSpPr>
          <p:cNvPr id="3075" name="Platshållare för innehåll 10"/>
          <p:cNvSpPr>
            <a:spLocks noGrp="1"/>
          </p:cNvSpPr>
          <p:nvPr>
            <p:ph type="body" sz="quarter" idx="13"/>
          </p:nvPr>
        </p:nvSpPr>
        <p:spPr/>
        <p:txBody>
          <a:bodyPr/>
          <a:lstStyle/>
          <a:p>
            <a:r>
              <a:rPr lang="sv-SE" sz="2400" dirty="0"/>
              <a:t>Arbetsgivarrollen</a:t>
            </a:r>
          </a:p>
          <a:p>
            <a:r>
              <a:rPr lang="sv-SE" sz="2400" dirty="0"/>
              <a:t>Samverkan och arbetsmiljö</a:t>
            </a:r>
          </a:p>
          <a:p>
            <a:r>
              <a:rPr lang="sv-SE" sz="2400" dirty="0"/>
              <a:t>HR-processer och rekrytering av exekutiva chefer</a:t>
            </a:r>
          </a:p>
          <a:p>
            <a:r>
              <a:rPr lang="sv-SE" sz="2400" dirty="0"/>
              <a:t>Chefskapet – ett hållbart ledarskap utifrån tre roller</a:t>
            </a:r>
          </a:p>
          <a:p>
            <a:r>
              <a:rPr lang="sv-SE" sz="2400" dirty="0"/>
              <a:t>Lönebildning</a:t>
            </a:r>
          </a:p>
          <a:p>
            <a:endParaRPr lang="sv-SE" sz="2400" dirty="0"/>
          </a:p>
          <a:p>
            <a:pPr>
              <a:buNone/>
            </a:pPr>
            <a:r>
              <a:rPr lang="sv-SE" sz="2400" dirty="0"/>
              <a:t>                 </a:t>
            </a:r>
          </a:p>
          <a:p>
            <a:pPr>
              <a:buNone/>
            </a:pPr>
            <a:endParaRPr lang="sv-SE" sz="2400" dirty="0"/>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Lönebildning</a:t>
            </a:r>
          </a:p>
        </p:txBody>
      </p:sp>
      <p:sp>
        <p:nvSpPr>
          <p:cNvPr id="7" name="Platshållare för bildnummer 2"/>
          <p:cNvSpPr>
            <a:spLocks noGrp="1"/>
          </p:cNvSpPr>
          <p:nvPr>
            <p:ph type="sldNum" sz="quarter" idx="14"/>
          </p:nvPr>
        </p:nvSpPr>
        <p:spPr/>
        <p:txBody>
          <a:bodyPr/>
          <a:lstStyle/>
          <a:p>
            <a:fld id="{CCB980A4-8073-2E47-BD49-CDC58DACAC28}" type="slidenum">
              <a:rPr lang="sv-SE">
                <a:solidFill>
                  <a:prstClr val="white"/>
                </a:solidFill>
              </a:rPr>
              <a:pPr/>
              <a:t>20</a:t>
            </a:fld>
            <a:endParaRPr lang="sv-SE" dirty="0">
              <a:solidFill>
                <a:prstClr val="white"/>
              </a:solidFill>
            </a:endParaRPr>
          </a:p>
        </p:txBody>
      </p:sp>
      <p:sp>
        <p:nvSpPr>
          <p:cNvPr id="3" name="Platshållare för innehåll 2"/>
          <p:cNvSpPr>
            <a:spLocks noGrp="1"/>
          </p:cNvSpPr>
          <p:nvPr>
            <p:ph type="body" sz="quarter" idx="13"/>
          </p:nvPr>
        </p:nvSpPr>
        <p:spPr/>
        <p:txBody>
          <a:bodyPr/>
          <a:lstStyle/>
          <a:p>
            <a:r>
              <a:rPr lang="sv-SE" sz="2400" dirty="0"/>
              <a:t>Stadens löner ska vara jämställda och konkurrenskraftiga, som grund för långsiktig kompetensförsörjning </a:t>
            </a:r>
          </a:p>
          <a:p>
            <a:r>
              <a:rPr lang="sv-SE" sz="2400" dirty="0"/>
              <a:t>Löneskillnader får inte vara diskriminerande </a:t>
            </a:r>
          </a:p>
          <a:p>
            <a:r>
              <a:rPr lang="sv-SE" sz="2400" dirty="0"/>
              <a:t>Lönebildning och lönesättning ska bidra till att arbetsgivaren når målen för verksamheten</a:t>
            </a:r>
          </a:p>
          <a:p>
            <a:r>
              <a:rPr lang="sv-SE" sz="2400" dirty="0"/>
              <a:t>Lönen ska stimulera till förbättringar av verksamhetens effektivitet, produktivitet och kvalitet </a:t>
            </a:r>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Lönebildning</a:t>
            </a:r>
          </a:p>
        </p:txBody>
      </p:sp>
      <p:sp>
        <p:nvSpPr>
          <p:cNvPr id="7" name="Platshållare för bildnummer 2"/>
          <p:cNvSpPr>
            <a:spLocks noGrp="1"/>
          </p:cNvSpPr>
          <p:nvPr>
            <p:ph type="sldNum" sz="quarter" idx="14"/>
          </p:nvPr>
        </p:nvSpPr>
        <p:spPr/>
        <p:txBody>
          <a:bodyPr/>
          <a:lstStyle/>
          <a:p>
            <a:fld id="{CCB980A4-8073-2E47-BD49-CDC58DACAC28}" type="slidenum">
              <a:rPr lang="sv-SE">
                <a:solidFill>
                  <a:prstClr val="white"/>
                </a:solidFill>
              </a:rPr>
              <a:pPr/>
              <a:t>21</a:t>
            </a:fld>
            <a:endParaRPr lang="sv-SE" dirty="0">
              <a:solidFill>
                <a:prstClr val="white"/>
              </a:solidFill>
            </a:endParaRPr>
          </a:p>
        </p:txBody>
      </p:sp>
      <p:sp>
        <p:nvSpPr>
          <p:cNvPr id="3" name="Platshållare för innehåll 2"/>
          <p:cNvSpPr>
            <a:spLocks noGrp="1"/>
          </p:cNvSpPr>
          <p:nvPr>
            <p:ph type="body" sz="quarter" idx="13"/>
          </p:nvPr>
        </p:nvSpPr>
        <p:spPr/>
        <p:txBody>
          <a:bodyPr/>
          <a:lstStyle/>
          <a:p>
            <a:r>
              <a:rPr lang="sv-SE" b="1" dirty="0">
                <a:solidFill>
                  <a:schemeClr val="accent5">
                    <a:lumMod val="75000"/>
                  </a:schemeClr>
                </a:solidFill>
              </a:rPr>
              <a:t>Kommunstyrelsen</a:t>
            </a:r>
            <a:r>
              <a:rPr lang="sv-SE" dirty="0"/>
              <a:t> anger den långsiktiga och övergripande lönepolitiken samt förutsättningar för stadens lönebildning </a:t>
            </a:r>
          </a:p>
          <a:p>
            <a:r>
              <a:rPr lang="sv-SE" b="1" dirty="0">
                <a:solidFill>
                  <a:schemeClr val="accent5">
                    <a:lumMod val="75000"/>
                  </a:schemeClr>
                </a:solidFill>
              </a:rPr>
              <a:t>Nämnder och styrelser </a:t>
            </a:r>
            <a:r>
              <a:rPr lang="sv-SE" dirty="0"/>
              <a:t>tillämpar lönepolitiken och gör strategiska ställningstaganden kring förutsättningarna för lokal lönebildning, bland annat genom budgetbeslut </a:t>
            </a:r>
          </a:p>
          <a:p>
            <a:r>
              <a:rPr lang="sv-SE" b="1" dirty="0">
                <a:solidFill>
                  <a:schemeClr val="accent5">
                    <a:lumMod val="75000"/>
                  </a:schemeClr>
                </a:solidFill>
              </a:rPr>
              <a:t>Lönesättande chef </a:t>
            </a:r>
            <a:r>
              <a:rPr lang="sv-SE" dirty="0"/>
              <a:t>ansvarar för den individuella lönesättningen för sina medarbetare, samt är delaktig i och bidrar till förvaltningens/ bolagets övergripande ställningstaganden i samband med den lokala lönebildningen </a:t>
            </a:r>
          </a:p>
          <a:p>
            <a:pPr>
              <a:buNone/>
            </a:pPr>
            <a:endParaRPr lang="sv-SE" dirty="0"/>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Lönebildning</a:t>
            </a:r>
          </a:p>
        </p:txBody>
      </p:sp>
      <p:sp>
        <p:nvSpPr>
          <p:cNvPr id="9" name="Platshållare för bildnummer 2"/>
          <p:cNvSpPr>
            <a:spLocks noGrp="1"/>
          </p:cNvSpPr>
          <p:nvPr>
            <p:ph type="sldNum" sz="quarter" idx="14"/>
          </p:nvPr>
        </p:nvSpPr>
        <p:spPr/>
        <p:txBody>
          <a:bodyPr/>
          <a:lstStyle/>
          <a:p>
            <a:fld id="{CCB980A4-8073-2E47-BD49-CDC58DACAC28}" type="slidenum">
              <a:rPr lang="sv-SE">
                <a:solidFill>
                  <a:prstClr val="white"/>
                </a:solidFill>
              </a:rPr>
              <a:pPr/>
              <a:t>22</a:t>
            </a:fld>
            <a:endParaRPr lang="sv-SE" dirty="0">
              <a:solidFill>
                <a:prstClr val="white"/>
              </a:solidFill>
            </a:endParaRPr>
          </a:p>
        </p:txBody>
      </p:sp>
      <p:sp>
        <p:nvSpPr>
          <p:cNvPr id="3" name="Platshållare för innehåll 2"/>
          <p:cNvSpPr>
            <a:spLocks noGrp="1"/>
          </p:cNvSpPr>
          <p:nvPr>
            <p:ph type="body" sz="quarter" idx="13"/>
          </p:nvPr>
        </p:nvSpPr>
        <p:spPr/>
        <p:txBody>
          <a:bodyPr/>
          <a:lstStyle/>
          <a:p>
            <a:pPr>
              <a:buNone/>
            </a:pPr>
            <a:r>
              <a:rPr lang="sv-SE" sz="2400" dirty="0"/>
              <a:t>	</a:t>
            </a:r>
          </a:p>
          <a:p>
            <a:r>
              <a:rPr lang="sv-SE" sz="2400" dirty="0"/>
              <a:t>Inför löneöversyn utfärdar</a:t>
            </a:r>
            <a:br>
              <a:rPr lang="sv-SE" sz="2400" dirty="0"/>
            </a:br>
            <a:r>
              <a:rPr lang="sv-SE" sz="2400" dirty="0"/>
              <a:t>kommunledningen </a:t>
            </a:r>
            <a:br>
              <a:rPr lang="sv-SE" sz="2400" dirty="0"/>
            </a:br>
            <a:r>
              <a:rPr lang="sv-SE" sz="2400" dirty="0"/>
              <a:t>arbetsgivaranvisningar. </a:t>
            </a:r>
          </a:p>
        </p:txBody>
      </p:sp>
      <p:pic>
        <p:nvPicPr>
          <p:cNvPr id="2050" name="Picture 2"/>
          <p:cNvPicPr>
            <a:picLocks noChangeAspect="1" noChangeArrowheads="1"/>
          </p:cNvPicPr>
          <p:nvPr/>
        </p:nvPicPr>
        <p:blipFill>
          <a:blip r:embed="rId2" cstate="print"/>
          <a:srcRect/>
          <a:stretch>
            <a:fillRect/>
          </a:stretch>
        </p:blipFill>
        <p:spPr bwMode="auto">
          <a:xfrm>
            <a:off x="4921101" y="1685792"/>
            <a:ext cx="3909389" cy="323357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Platshållare för innehåll 2"/>
          <p:cNvSpPr txBox="1">
            <a:spLocks/>
          </p:cNvSpPr>
          <p:nvPr/>
        </p:nvSpPr>
        <p:spPr>
          <a:xfrm>
            <a:off x="491518" y="3269949"/>
            <a:ext cx="4232880" cy="1075490"/>
          </a:xfrm>
          <a:prstGeom prst="rect">
            <a:avLst/>
          </a:prstGeom>
        </p:spPr>
        <p:txBody>
          <a:bodyPr vert="horz" lIns="0" tIns="0" rIns="0" bIns="0" rtlCol="0" anchor="t" anchorCtr="0">
            <a:noAutofit/>
          </a:bodyPr>
          <a:lstStyle/>
          <a:p>
            <a:pPr marL="180000" indent="-180000">
              <a:spcAft>
                <a:spcPts val="1500"/>
              </a:spcAft>
              <a:buFont typeface="Arial" pitchFamily="34" charset="0"/>
              <a:buChar char="•"/>
              <a:defRPr/>
            </a:pPr>
            <a:r>
              <a:rPr lang="sv-SE" sz="2400" dirty="0">
                <a:solidFill>
                  <a:srgbClr val="747474">
                    <a:lumMod val="50000"/>
                  </a:srgbClr>
                </a:solidFill>
                <a:cs typeface="Arial"/>
              </a:rPr>
              <a:t>Som stöd finns en</a:t>
            </a:r>
            <a:br>
              <a:rPr lang="sv-SE" sz="2400" dirty="0">
                <a:solidFill>
                  <a:srgbClr val="747474">
                    <a:lumMod val="50000"/>
                  </a:srgbClr>
                </a:solidFill>
                <a:cs typeface="Arial"/>
              </a:rPr>
            </a:br>
            <a:r>
              <a:rPr lang="sv-SE" sz="2400" dirty="0">
                <a:solidFill>
                  <a:srgbClr val="747474">
                    <a:lumMod val="50000"/>
                  </a:srgbClr>
                </a:solidFill>
                <a:cs typeface="Arial"/>
              </a:rPr>
              <a:t>gemensam lönebildningsprocess.</a:t>
            </a:r>
          </a:p>
        </p:txBody>
      </p:sp>
      <p:sp>
        <p:nvSpPr>
          <p:cNvPr id="8"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title"/>
          </p:nvPr>
        </p:nvSpPr>
        <p:spPr/>
        <p:txBody>
          <a:bodyPr/>
          <a:lstStyle/>
          <a:p>
            <a:pPr eaLnBrk="1" hangingPunct="1"/>
            <a:r>
              <a:rPr lang="sv-SE" dirty="0">
                <a:solidFill>
                  <a:srgbClr val="2C2C2C"/>
                </a:solidFill>
              </a:rPr>
              <a:t>Agenda</a:t>
            </a:r>
            <a:endParaRPr lang="en-US" dirty="0">
              <a:solidFill>
                <a:schemeClr val="bg1"/>
              </a:solidFill>
            </a:endParaRPr>
          </a:p>
        </p:txBody>
      </p:sp>
      <p:sp>
        <p:nvSpPr>
          <p:cNvPr id="4" name="Platshållare för bildnummer 2"/>
          <p:cNvSpPr>
            <a:spLocks noGrp="1"/>
          </p:cNvSpPr>
          <p:nvPr>
            <p:ph type="sldNum" sz="quarter" idx="14"/>
          </p:nvPr>
        </p:nvSpPr>
        <p:spPr/>
        <p:txBody>
          <a:bodyPr/>
          <a:lstStyle/>
          <a:p>
            <a:fld id="{CCB980A4-8073-2E47-BD49-CDC58DACAC28}" type="slidenum">
              <a:rPr lang="sv-SE">
                <a:solidFill>
                  <a:prstClr val="white"/>
                </a:solidFill>
              </a:rPr>
              <a:pPr/>
              <a:t>23</a:t>
            </a:fld>
            <a:endParaRPr lang="sv-SE" dirty="0">
              <a:solidFill>
                <a:prstClr val="white"/>
              </a:solidFill>
            </a:endParaRPr>
          </a:p>
        </p:txBody>
      </p:sp>
      <p:sp>
        <p:nvSpPr>
          <p:cNvPr id="3075" name="Platshållare för innehåll 10"/>
          <p:cNvSpPr>
            <a:spLocks noGrp="1"/>
          </p:cNvSpPr>
          <p:nvPr>
            <p:ph type="body" sz="quarter" idx="13"/>
          </p:nvPr>
        </p:nvSpPr>
        <p:spPr/>
        <p:txBody>
          <a:bodyPr/>
          <a:lstStyle/>
          <a:p>
            <a:r>
              <a:rPr lang="sv-SE" sz="2400" dirty="0"/>
              <a:t>Arbetsgivarrollen</a:t>
            </a:r>
          </a:p>
          <a:p>
            <a:r>
              <a:rPr lang="sv-SE" sz="2400" dirty="0"/>
              <a:t>Samverkan och arbetsmiljö</a:t>
            </a:r>
          </a:p>
          <a:p>
            <a:r>
              <a:rPr lang="sv-SE" sz="2400" dirty="0"/>
              <a:t>HR-processer och rekrytering av exekutiva chefer</a:t>
            </a:r>
          </a:p>
          <a:p>
            <a:r>
              <a:rPr lang="sv-SE" sz="2400" dirty="0"/>
              <a:t>Chefskapet – ett hållbart ledarskap utifrån tre roller</a:t>
            </a:r>
          </a:p>
          <a:p>
            <a:r>
              <a:rPr lang="sv-SE" sz="2400" dirty="0"/>
              <a:t>Lönebildning</a:t>
            </a:r>
          </a:p>
          <a:p>
            <a:endParaRPr lang="sv-SE" sz="2400" dirty="0"/>
          </a:p>
          <a:p>
            <a:pPr>
              <a:buNone/>
            </a:pPr>
            <a:r>
              <a:rPr lang="sv-SE" sz="2400" dirty="0"/>
              <a:t>                 </a:t>
            </a:r>
          </a:p>
          <a:p>
            <a:pPr>
              <a:buNone/>
            </a:pPr>
            <a:endParaRPr lang="sv-SE" sz="2400" dirty="0"/>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p:cNvSpPr>
            <a:spLocks noGrp="1"/>
          </p:cNvSpPr>
          <p:nvPr>
            <p:ph type="body" sz="quarter" idx="14"/>
          </p:nvPr>
        </p:nvSpPr>
        <p:spPr/>
        <p:txBody>
          <a:bodyPr/>
          <a:lstStyle/>
          <a:p>
            <a:r>
              <a:rPr lang="sv-SE" dirty="0"/>
              <a:t>KONTAKT</a:t>
            </a:r>
          </a:p>
          <a:p>
            <a:r>
              <a:rPr lang="sv-SE" dirty="0"/>
              <a:t>HR</a:t>
            </a:r>
          </a:p>
          <a:p>
            <a:r>
              <a:rPr lang="sv-SE" dirty="0"/>
              <a:t>Stadsledningskontoret</a:t>
            </a:r>
          </a:p>
          <a:p>
            <a:r>
              <a:rPr lang="sv-SE" dirty="0"/>
              <a:t>Per Lundborg, avdelningschef</a:t>
            </a:r>
          </a:p>
          <a:p>
            <a:r>
              <a:rPr lang="sv-SE" dirty="0" err="1"/>
              <a:t>per.lundborg@stadshuset.goteborg.se</a:t>
            </a:r>
            <a:endParaRPr lang="sv-SE" dirty="0"/>
          </a:p>
        </p:txBody>
      </p:sp>
      <p:sp>
        <p:nvSpPr>
          <p:cNvPr id="3" name="Platshållare för bildnummer 2"/>
          <p:cNvSpPr>
            <a:spLocks noGrp="1"/>
          </p:cNvSpPr>
          <p:nvPr>
            <p:ph type="sldNum" sz="quarter" idx="4294967295"/>
          </p:nvPr>
        </p:nvSpPr>
        <p:spPr>
          <a:xfrm>
            <a:off x="8691563" y="6269038"/>
            <a:ext cx="452437" cy="417512"/>
          </a:xfrm>
          <a:prstGeom prst="rect">
            <a:avLst/>
          </a:prstGeom>
        </p:spPr>
        <p:txBody>
          <a:bodyPr/>
          <a:lstStyle/>
          <a:p>
            <a:fld id="{CCB980A4-8073-2E47-BD49-CDC58DACAC28}" type="slidenum">
              <a:rPr lang="sv-SE">
                <a:solidFill>
                  <a:prstClr val="white"/>
                </a:solidFill>
              </a:rPr>
              <a:pPr/>
              <a:t>24</a:t>
            </a:fld>
            <a:endParaRPr lang="sv-SE" dirty="0">
              <a:solidFill>
                <a:prstClr val="white"/>
              </a:solidFill>
            </a:endParaRPr>
          </a:p>
        </p:txBody>
      </p:sp>
      <p:sp>
        <p:nvSpPr>
          <p:cNvPr id="4" name="Platshållare för sidfot 3"/>
          <p:cNvSpPr>
            <a:spLocks noGrp="1"/>
          </p:cNvSpPr>
          <p:nvPr>
            <p:ph type="ftr" sz="quarter" idx="4294967295"/>
          </p:nvPr>
        </p:nvSpPr>
        <p:spPr>
          <a:xfrm>
            <a:off x="0" y="6269038"/>
            <a:ext cx="2895600" cy="417512"/>
          </a:xfrm>
          <a:prstGeom prst="rect">
            <a:avLst/>
          </a:prstGeom>
        </p:spPr>
        <p:txBody>
          <a:bodyPr/>
          <a:lstStyle/>
          <a:p>
            <a:r>
              <a:rPr lang="en-GB">
                <a:solidFill>
                  <a:prstClr val="white"/>
                </a:solidFill>
              </a:rPr>
              <a:t>HÅLLBAR STAD – ÖPPEN FÖR VÄRLDEN </a:t>
            </a:r>
            <a:endParaRPr lang="en-GB"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solidFill>
                  <a:srgbClr val="2C2C2C"/>
                </a:solidFill>
              </a:rPr>
              <a:t/>
            </a:r>
            <a:br>
              <a:rPr lang="sv-SE" dirty="0">
                <a:solidFill>
                  <a:srgbClr val="2C2C2C"/>
                </a:solidFill>
              </a:rPr>
            </a:br>
            <a:r>
              <a:rPr lang="sv-SE" dirty="0">
                <a:solidFill>
                  <a:srgbClr val="2C2C2C"/>
                </a:solidFill>
              </a:rPr>
              <a:t>Arbetsgivarens förutsättningar</a:t>
            </a:r>
            <a:r>
              <a:rPr lang="sv-SE" dirty="0"/>
              <a:t/>
            </a:r>
            <a:br>
              <a:rPr lang="sv-SE" dirty="0"/>
            </a:br>
            <a:endParaRPr lang="sv-SE" dirty="0">
              <a:solidFill>
                <a:srgbClr val="2C2C2C"/>
              </a:solidFill>
            </a:endParaRPr>
          </a:p>
        </p:txBody>
      </p:sp>
      <p:sp>
        <p:nvSpPr>
          <p:cNvPr id="6" name="Platshållare för bildnummer 2"/>
          <p:cNvSpPr>
            <a:spLocks noGrp="1"/>
          </p:cNvSpPr>
          <p:nvPr>
            <p:ph type="sldNum" sz="quarter" idx="14"/>
          </p:nvPr>
        </p:nvSpPr>
        <p:spPr/>
        <p:txBody>
          <a:bodyPr/>
          <a:lstStyle/>
          <a:p>
            <a:fld id="{CCB980A4-8073-2E47-BD49-CDC58DACAC28}" type="slidenum">
              <a:rPr lang="sv-SE">
                <a:solidFill>
                  <a:prstClr val="white"/>
                </a:solidFill>
              </a:rPr>
              <a:pPr/>
              <a:t>3</a:t>
            </a:fld>
            <a:endParaRPr lang="sv-SE" dirty="0">
              <a:solidFill>
                <a:prstClr val="white"/>
              </a:solidFill>
            </a:endParaRPr>
          </a:p>
        </p:txBody>
      </p:sp>
      <p:sp>
        <p:nvSpPr>
          <p:cNvPr id="3075" name="Rectangle 3"/>
          <p:cNvSpPr>
            <a:spLocks noGrp="1" noChangeArrowheads="1"/>
          </p:cNvSpPr>
          <p:nvPr>
            <p:ph type="body" sz="quarter" idx="13"/>
          </p:nvPr>
        </p:nvSpPr>
        <p:spPr/>
        <p:txBody>
          <a:bodyPr/>
          <a:lstStyle/>
          <a:p>
            <a:r>
              <a:rPr lang="sv-SE" dirty="0"/>
              <a:t>Lagar, förordningar, föreskrifter</a:t>
            </a:r>
          </a:p>
          <a:p>
            <a:r>
              <a:rPr lang="sv-SE" dirty="0"/>
              <a:t>Centrala kollektivavtal</a:t>
            </a:r>
          </a:p>
          <a:p>
            <a:r>
              <a:rPr lang="sv-SE" dirty="0"/>
              <a:t>Lokala kollektivavtal</a:t>
            </a:r>
          </a:p>
          <a:p>
            <a:r>
              <a:rPr lang="sv-SE" dirty="0"/>
              <a:t>Riktlinjer, policys, styrdokument mm</a:t>
            </a:r>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6" name="Oval 14"/>
          <p:cNvSpPr>
            <a:spLocks noChangeArrowheads="1"/>
          </p:cNvSpPr>
          <p:nvPr/>
        </p:nvSpPr>
        <p:spPr bwMode="auto">
          <a:xfrm>
            <a:off x="4641850" y="2057400"/>
            <a:ext cx="1055688"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LOA</a:t>
            </a:r>
          </a:p>
        </p:txBody>
      </p:sp>
      <p:sp>
        <p:nvSpPr>
          <p:cNvPr id="3074" name="Rectangle 2"/>
          <p:cNvSpPr>
            <a:spLocks noGrp="1" noChangeArrowheads="1"/>
          </p:cNvSpPr>
          <p:nvPr>
            <p:ph type="title"/>
          </p:nvPr>
        </p:nvSpPr>
        <p:spPr/>
        <p:txBody>
          <a:bodyPr/>
          <a:lstStyle/>
          <a:p>
            <a:pPr eaLnBrk="1" hangingPunct="1"/>
            <a:r>
              <a:rPr lang="sv-SE" dirty="0">
                <a:solidFill>
                  <a:schemeClr val="tx1"/>
                </a:solidFill>
              </a:rPr>
              <a:t>Arbetsrättsliga lagar</a:t>
            </a:r>
          </a:p>
        </p:txBody>
      </p:sp>
      <p:sp>
        <p:nvSpPr>
          <p:cNvPr id="49155" name="Oval 3"/>
          <p:cNvSpPr>
            <a:spLocks noChangeArrowheads="1"/>
          </p:cNvSpPr>
          <p:nvPr/>
        </p:nvSpPr>
        <p:spPr bwMode="auto">
          <a:xfrm>
            <a:off x="703263" y="2057400"/>
            <a:ext cx="105568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dirty="0">
                <a:solidFill>
                  <a:srgbClr val="747474">
                    <a:lumMod val="75000"/>
                  </a:srgbClr>
                </a:solidFill>
              </a:rPr>
              <a:t>EDA</a:t>
            </a:r>
          </a:p>
        </p:txBody>
      </p:sp>
      <p:sp>
        <p:nvSpPr>
          <p:cNvPr id="49156" name="Oval 4"/>
          <p:cNvSpPr>
            <a:spLocks noChangeArrowheads="1"/>
          </p:cNvSpPr>
          <p:nvPr/>
        </p:nvSpPr>
        <p:spPr bwMode="auto">
          <a:xfrm>
            <a:off x="1617663" y="1905000"/>
            <a:ext cx="105568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JämL</a:t>
            </a:r>
          </a:p>
        </p:txBody>
      </p:sp>
      <p:sp>
        <p:nvSpPr>
          <p:cNvPr id="49157" name="Oval 5"/>
          <p:cNvSpPr>
            <a:spLocks noChangeArrowheads="1"/>
          </p:cNvSpPr>
          <p:nvPr/>
        </p:nvSpPr>
        <p:spPr bwMode="auto">
          <a:xfrm>
            <a:off x="1617663" y="2590800"/>
            <a:ext cx="105568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SEDA</a:t>
            </a:r>
          </a:p>
        </p:txBody>
      </p:sp>
      <p:sp>
        <p:nvSpPr>
          <p:cNvPr id="49158" name="Oval 6"/>
          <p:cNvSpPr>
            <a:spLocks noChangeArrowheads="1"/>
          </p:cNvSpPr>
          <p:nvPr/>
        </p:nvSpPr>
        <p:spPr bwMode="auto">
          <a:xfrm>
            <a:off x="2859088" y="4876800"/>
            <a:ext cx="1057275"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FörL</a:t>
            </a:r>
          </a:p>
        </p:txBody>
      </p:sp>
      <p:sp>
        <p:nvSpPr>
          <p:cNvPr id="49159" name="Oval 7"/>
          <p:cNvSpPr>
            <a:spLocks noChangeArrowheads="1"/>
          </p:cNvSpPr>
          <p:nvPr/>
        </p:nvSpPr>
        <p:spPr bwMode="auto">
          <a:xfrm>
            <a:off x="703263" y="2819400"/>
            <a:ext cx="105568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FUDA</a:t>
            </a:r>
          </a:p>
        </p:txBody>
      </p:sp>
      <p:sp>
        <p:nvSpPr>
          <p:cNvPr id="49160" name="Oval 8"/>
          <p:cNvSpPr>
            <a:spLocks noChangeArrowheads="1"/>
          </p:cNvSpPr>
          <p:nvPr/>
        </p:nvSpPr>
        <p:spPr bwMode="auto">
          <a:xfrm>
            <a:off x="1100138" y="4495800"/>
            <a:ext cx="1057275"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LTFS</a:t>
            </a:r>
          </a:p>
        </p:txBody>
      </p:sp>
      <p:sp>
        <p:nvSpPr>
          <p:cNvPr id="49161" name="Oval 9"/>
          <p:cNvSpPr>
            <a:spLocks noChangeArrowheads="1"/>
          </p:cNvSpPr>
          <p:nvPr/>
        </p:nvSpPr>
        <p:spPr bwMode="auto">
          <a:xfrm>
            <a:off x="2789238" y="4191000"/>
            <a:ext cx="1054100"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SjLL</a:t>
            </a:r>
          </a:p>
        </p:txBody>
      </p:sp>
      <p:sp>
        <p:nvSpPr>
          <p:cNvPr id="49162" name="Oval 10"/>
          <p:cNvSpPr>
            <a:spLocks noChangeArrowheads="1"/>
          </p:cNvSpPr>
          <p:nvPr/>
        </p:nvSpPr>
        <p:spPr bwMode="auto">
          <a:xfrm>
            <a:off x="7245350" y="4114800"/>
            <a:ext cx="1054100" cy="8763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LFF</a:t>
            </a:r>
          </a:p>
        </p:txBody>
      </p:sp>
      <p:sp>
        <p:nvSpPr>
          <p:cNvPr id="3083" name="Oval 11"/>
          <p:cNvSpPr>
            <a:spLocks noChangeArrowheads="1"/>
          </p:cNvSpPr>
          <p:nvPr/>
        </p:nvSpPr>
        <p:spPr bwMode="auto">
          <a:xfrm>
            <a:off x="7104063" y="3429000"/>
            <a:ext cx="1055687" cy="876300"/>
          </a:xfrm>
          <a:prstGeom prst="ellipse">
            <a:avLst/>
          </a:prstGeom>
          <a:gradFill rotWithShape="0">
            <a:gsLst>
              <a:gs pos="0">
                <a:srgbClr val="D10030"/>
              </a:gs>
              <a:gs pos="100000">
                <a:srgbClr val="610016"/>
              </a:gs>
            </a:gsLst>
            <a:lin ang="5400000" scaled="1"/>
          </a:gradFill>
          <a:ln w="9525" algn="ctr">
            <a:noFill/>
            <a:round/>
            <a:headEnd/>
            <a:tailEnd/>
          </a:ln>
        </p:spPr>
        <p:txBody>
          <a:bodyPr wrap="none" anchor="ctr"/>
          <a:lstStyle/>
          <a:p>
            <a:pPr algn="ctr"/>
            <a:r>
              <a:rPr lang="sv-SE" sz="2000" b="1" dirty="0">
                <a:solidFill>
                  <a:prstClr val="white"/>
                </a:solidFill>
              </a:rPr>
              <a:t>MBL</a:t>
            </a:r>
          </a:p>
        </p:txBody>
      </p:sp>
      <p:sp>
        <p:nvSpPr>
          <p:cNvPr id="49165" name="Oval 13"/>
          <p:cNvSpPr>
            <a:spLocks noChangeArrowheads="1"/>
          </p:cNvSpPr>
          <p:nvPr/>
        </p:nvSpPr>
        <p:spPr bwMode="auto">
          <a:xfrm>
            <a:off x="3706813" y="1916113"/>
            <a:ext cx="1055687" cy="838200"/>
          </a:xfrm>
          <a:prstGeom prst="ellipse">
            <a:avLst/>
          </a:prstGeom>
          <a:gradFill rotWithShape="0">
            <a:gsLst>
              <a:gs pos="0">
                <a:srgbClr val="D10030"/>
              </a:gs>
              <a:gs pos="100000">
                <a:srgbClr val="610016"/>
              </a:gs>
            </a:gsLst>
            <a:lin ang="5400000" scaled="1"/>
          </a:gradFill>
          <a:ln w="9525">
            <a:noFill/>
            <a:round/>
            <a:headEnd/>
            <a:tailEnd/>
          </a:ln>
        </p:spPr>
        <p:txBody>
          <a:bodyPr wrap="none" anchor="ctr"/>
          <a:lstStyle/>
          <a:p>
            <a:pPr algn="ctr"/>
            <a:r>
              <a:rPr lang="sv-SE" sz="2000" b="1">
                <a:solidFill>
                  <a:prstClr val="white"/>
                </a:solidFill>
              </a:rPr>
              <a:t>LAS</a:t>
            </a:r>
          </a:p>
        </p:txBody>
      </p:sp>
      <p:sp>
        <p:nvSpPr>
          <p:cNvPr id="49167" name="Oval 15"/>
          <p:cNvSpPr>
            <a:spLocks noChangeArrowheads="1"/>
          </p:cNvSpPr>
          <p:nvPr/>
        </p:nvSpPr>
        <p:spPr bwMode="auto">
          <a:xfrm>
            <a:off x="4926013" y="4038600"/>
            <a:ext cx="1054100"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ATL</a:t>
            </a:r>
          </a:p>
        </p:txBody>
      </p:sp>
      <p:sp>
        <p:nvSpPr>
          <p:cNvPr id="49168" name="Oval 16"/>
          <p:cNvSpPr>
            <a:spLocks noChangeArrowheads="1"/>
          </p:cNvSpPr>
          <p:nvPr/>
        </p:nvSpPr>
        <p:spPr bwMode="auto">
          <a:xfrm>
            <a:off x="1944688" y="4800600"/>
            <a:ext cx="1057275"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1400" b="1">
                <a:solidFill>
                  <a:srgbClr val="747474">
                    <a:lumMod val="75000"/>
                  </a:srgbClr>
                </a:solidFill>
              </a:rPr>
              <a:t>LNÄRVÅRD</a:t>
            </a:r>
            <a:endParaRPr lang="sv-SE" sz="2000" b="1">
              <a:solidFill>
                <a:srgbClr val="747474">
                  <a:lumMod val="75000"/>
                </a:srgbClr>
              </a:solidFill>
            </a:endParaRPr>
          </a:p>
        </p:txBody>
      </p:sp>
      <p:sp>
        <p:nvSpPr>
          <p:cNvPr id="49169" name="Oval 17"/>
          <p:cNvSpPr>
            <a:spLocks noChangeArrowheads="1"/>
          </p:cNvSpPr>
          <p:nvPr/>
        </p:nvSpPr>
        <p:spPr bwMode="auto">
          <a:xfrm>
            <a:off x="1874838" y="4114800"/>
            <a:ext cx="1054100"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SemL</a:t>
            </a:r>
          </a:p>
        </p:txBody>
      </p:sp>
      <p:sp>
        <p:nvSpPr>
          <p:cNvPr id="49170" name="Oval 18"/>
          <p:cNvSpPr>
            <a:spLocks noChangeArrowheads="1"/>
          </p:cNvSpPr>
          <p:nvPr/>
        </p:nvSpPr>
        <p:spPr bwMode="auto">
          <a:xfrm>
            <a:off x="3703638" y="4267200"/>
            <a:ext cx="1054100"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LUTB</a:t>
            </a:r>
          </a:p>
        </p:txBody>
      </p:sp>
      <p:sp>
        <p:nvSpPr>
          <p:cNvPr id="49171" name="Oval 19"/>
          <p:cNvSpPr>
            <a:spLocks noChangeArrowheads="1"/>
          </p:cNvSpPr>
          <p:nvPr/>
        </p:nvSpPr>
        <p:spPr bwMode="auto">
          <a:xfrm>
            <a:off x="7034213" y="1905000"/>
            <a:ext cx="1054100"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LRA</a:t>
            </a:r>
          </a:p>
        </p:txBody>
      </p:sp>
      <p:sp>
        <p:nvSpPr>
          <p:cNvPr id="49172" name="Oval 20"/>
          <p:cNvSpPr>
            <a:spLocks noChangeArrowheads="1"/>
          </p:cNvSpPr>
          <p:nvPr/>
        </p:nvSpPr>
        <p:spPr bwMode="auto">
          <a:xfrm>
            <a:off x="5980113" y="5334000"/>
            <a:ext cx="1054100"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1400" b="1">
                <a:solidFill>
                  <a:srgbClr val="747474">
                    <a:lumMod val="75000"/>
                  </a:srgbClr>
                </a:solidFill>
              </a:rPr>
              <a:t>LANSTFRÅ</a:t>
            </a:r>
          </a:p>
        </p:txBody>
      </p:sp>
      <p:sp>
        <p:nvSpPr>
          <p:cNvPr id="49173" name="Oval 21"/>
          <p:cNvSpPr>
            <a:spLocks noChangeArrowheads="1"/>
          </p:cNvSpPr>
          <p:nvPr/>
        </p:nvSpPr>
        <p:spPr bwMode="auto">
          <a:xfrm>
            <a:off x="3773488" y="5029200"/>
            <a:ext cx="1057275"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LSI</a:t>
            </a:r>
          </a:p>
        </p:txBody>
      </p:sp>
      <p:sp>
        <p:nvSpPr>
          <p:cNvPr id="3094" name="Text Box 22"/>
          <p:cNvSpPr txBox="1">
            <a:spLocks noChangeArrowheads="1"/>
          </p:cNvSpPr>
          <p:nvPr/>
        </p:nvSpPr>
        <p:spPr bwMode="auto">
          <a:xfrm>
            <a:off x="493713" y="1524000"/>
            <a:ext cx="2295525" cy="396875"/>
          </a:xfrm>
          <a:prstGeom prst="rect">
            <a:avLst/>
          </a:prstGeom>
          <a:noFill/>
          <a:ln w="9525">
            <a:noFill/>
            <a:miter lim="800000"/>
            <a:headEnd/>
            <a:tailEnd/>
          </a:ln>
        </p:spPr>
        <p:txBody>
          <a:bodyPr wrap="none">
            <a:spAutoFit/>
          </a:bodyPr>
          <a:lstStyle/>
          <a:p>
            <a:r>
              <a:rPr lang="sv-SE" sz="2000" dirty="0">
                <a:solidFill>
                  <a:srgbClr val="747474"/>
                </a:solidFill>
              </a:rPr>
              <a:t>Diskrimineringslagar</a:t>
            </a:r>
          </a:p>
        </p:txBody>
      </p:sp>
      <p:sp>
        <p:nvSpPr>
          <p:cNvPr id="3095" name="Text Box 23"/>
          <p:cNvSpPr txBox="1">
            <a:spLocks noChangeArrowheads="1"/>
          </p:cNvSpPr>
          <p:nvPr/>
        </p:nvSpPr>
        <p:spPr bwMode="auto">
          <a:xfrm>
            <a:off x="3422650" y="1524000"/>
            <a:ext cx="2919413" cy="396875"/>
          </a:xfrm>
          <a:prstGeom prst="rect">
            <a:avLst/>
          </a:prstGeom>
          <a:noFill/>
          <a:ln w="9525">
            <a:noFill/>
            <a:miter lim="800000"/>
            <a:headEnd/>
            <a:tailEnd/>
          </a:ln>
        </p:spPr>
        <p:txBody>
          <a:bodyPr wrap="none">
            <a:spAutoFit/>
          </a:bodyPr>
          <a:lstStyle/>
          <a:p>
            <a:r>
              <a:rPr lang="sv-SE" sz="2000" b="1">
                <a:solidFill>
                  <a:srgbClr val="747474"/>
                </a:solidFill>
              </a:rPr>
              <a:t>Anställningsförhållandet</a:t>
            </a:r>
            <a:endParaRPr lang="sv-SE" sz="2000">
              <a:solidFill>
                <a:srgbClr val="747474"/>
              </a:solidFill>
            </a:endParaRPr>
          </a:p>
        </p:txBody>
      </p:sp>
      <p:sp>
        <p:nvSpPr>
          <p:cNvPr id="3096" name="Text Box 24"/>
          <p:cNvSpPr txBox="1">
            <a:spLocks noChangeArrowheads="1"/>
          </p:cNvSpPr>
          <p:nvPr/>
        </p:nvSpPr>
        <p:spPr bwMode="auto">
          <a:xfrm>
            <a:off x="6611938" y="1524000"/>
            <a:ext cx="2162175" cy="396875"/>
          </a:xfrm>
          <a:prstGeom prst="rect">
            <a:avLst/>
          </a:prstGeom>
          <a:noFill/>
          <a:ln w="9525">
            <a:noFill/>
            <a:miter lim="800000"/>
            <a:headEnd/>
            <a:tailEnd/>
          </a:ln>
        </p:spPr>
        <p:txBody>
          <a:bodyPr wrap="none">
            <a:spAutoFit/>
          </a:bodyPr>
          <a:lstStyle/>
          <a:p>
            <a:r>
              <a:rPr lang="sv-SE" sz="2000">
                <a:solidFill>
                  <a:srgbClr val="747474"/>
                </a:solidFill>
              </a:rPr>
              <a:t>Tvist och rättegång</a:t>
            </a:r>
          </a:p>
        </p:txBody>
      </p:sp>
      <p:sp>
        <p:nvSpPr>
          <p:cNvPr id="3097" name="Text Box 25"/>
          <p:cNvSpPr txBox="1">
            <a:spLocks noChangeArrowheads="1"/>
          </p:cNvSpPr>
          <p:nvPr/>
        </p:nvSpPr>
        <p:spPr bwMode="auto">
          <a:xfrm>
            <a:off x="2252663" y="3717925"/>
            <a:ext cx="1708150" cy="396875"/>
          </a:xfrm>
          <a:prstGeom prst="rect">
            <a:avLst/>
          </a:prstGeom>
          <a:noFill/>
          <a:ln w="9525">
            <a:noFill/>
            <a:miter lim="800000"/>
            <a:headEnd/>
            <a:tailEnd/>
          </a:ln>
        </p:spPr>
        <p:txBody>
          <a:bodyPr wrap="none">
            <a:spAutoFit/>
          </a:bodyPr>
          <a:lstStyle/>
          <a:p>
            <a:r>
              <a:rPr lang="sv-SE" sz="2000">
                <a:solidFill>
                  <a:srgbClr val="747474"/>
                </a:solidFill>
              </a:rPr>
              <a:t>Ledighetslagar</a:t>
            </a:r>
          </a:p>
        </p:txBody>
      </p:sp>
      <p:sp>
        <p:nvSpPr>
          <p:cNvPr id="3098" name="Text Box 26"/>
          <p:cNvSpPr txBox="1">
            <a:spLocks noChangeArrowheads="1"/>
          </p:cNvSpPr>
          <p:nvPr/>
        </p:nvSpPr>
        <p:spPr bwMode="auto">
          <a:xfrm>
            <a:off x="5345113" y="4953000"/>
            <a:ext cx="2400300" cy="396875"/>
          </a:xfrm>
          <a:prstGeom prst="rect">
            <a:avLst/>
          </a:prstGeom>
          <a:noFill/>
          <a:ln w="9525">
            <a:noFill/>
            <a:miter lim="800000"/>
            <a:headEnd/>
            <a:tailEnd/>
          </a:ln>
        </p:spPr>
        <p:txBody>
          <a:bodyPr wrap="none">
            <a:spAutoFit/>
          </a:bodyPr>
          <a:lstStyle/>
          <a:p>
            <a:r>
              <a:rPr lang="sv-SE" sz="2000">
                <a:solidFill>
                  <a:srgbClr val="747474"/>
                </a:solidFill>
              </a:rPr>
              <a:t>Sysselsättningspolitik</a:t>
            </a:r>
          </a:p>
        </p:txBody>
      </p:sp>
      <p:sp>
        <p:nvSpPr>
          <p:cNvPr id="3099" name="Text Box 27"/>
          <p:cNvSpPr txBox="1">
            <a:spLocks noChangeArrowheads="1"/>
          </p:cNvSpPr>
          <p:nvPr/>
        </p:nvSpPr>
        <p:spPr bwMode="auto">
          <a:xfrm>
            <a:off x="3878263" y="3032125"/>
            <a:ext cx="2733675" cy="396875"/>
          </a:xfrm>
          <a:prstGeom prst="rect">
            <a:avLst/>
          </a:prstGeom>
          <a:noFill/>
          <a:ln w="9525">
            <a:noFill/>
            <a:miter lim="800000"/>
            <a:headEnd/>
            <a:tailEnd/>
          </a:ln>
        </p:spPr>
        <p:txBody>
          <a:bodyPr wrap="none">
            <a:spAutoFit/>
          </a:bodyPr>
          <a:lstStyle/>
          <a:p>
            <a:r>
              <a:rPr lang="sv-SE" sz="2000">
                <a:solidFill>
                  <a:srgbClr val="747474"/>
                </a:solidFill>
              </a:rPr>
              <a:t>Arbetsmiljö och arbetstid</a:t>
            </a:r>
          </a:p>
        </p:txBody>
      </p:sp>
      <p:sp>
        <p:nvSpPr>
          <p:cNvPr id="3100" name="Text Box 28"/>
          <p:cNvSpPr txBox="1">
            <a:spLocks noChangeArrowheads="1"/>
          </p:cNvSpPr>
          <p:nvPr/>
        </p:nvSpPr>
        <p:spPr bwMode="auto">
          <a:xfrm>
            <a:off x="6526213" y="2847975"/>
            <a:ext cx="2617787" cy="581025"/>
          </a:xfrm>
          <a:prstGeom prst="rect">
            <a:avLst/>
          </a:prstGeom>
          <a:noFill/>
          <a:ln w="9525">
            <a:noFill/>
            <a:miter lim="800000"/>
            <a:headEnd/>
            <a:tailEnd/>
          </a:ln>
        </p:spPr>
        <p:txBody>
          <a:bodyPr wrap="none">
            <a:spAutoFit/>
          </a:bodyPr>
          <a:lstStyle/>
          <a:p>
            <a:pPr algn="ctr">
              <a:lnSpc>
                <a:spcPct val="80000"/>
              </a:lnSpc>
            </a:pPr>
            <a:r>
              <a:rPr lang="sv-SE" sz="2000">
                <a:solidFill>
                  <a:srgbClr val="747474"/>
                </a:solidFill>
              </a:rPr>
              <a:t>Medbestämmande och </a:t>
            </a:r>
          </a:p>
          <a:p>
            <a:pPr algn="ctr">
              <a:lnSpc>
                <a:spcPct val="80000"/>
              </a:lnSpc>
            </a:pPr>
            <a:r>
              <a:rPr lang="sv-SE" sz="2000">
                <a:solidFill>
                  <a:srgbClr val="747474"/>
                </a:solidFill>
              </a:rPr>
              <a:t>fackligt arbete</a:t>
            </a:r>
          </a:p>
        </p:txBody>
      </p:sp>
      <p:sp>
        <p:nvSpPr>
          <p:cNvPr id="49181" name="Oval 29"/>
          <p:cNvSpPr>
            <a:spLocks noChangeArrowheads="1"/>
          </p:cNvSpPr>
          <p:nvPr/>
        </p:nvSpPr>
        <p:spPr bwMode="auto">
          <a:xfrm>
            <a:off x="5697538" y="3657600"/>
            <a:ext cx="1057275"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a:defRPr/>
            </a:pPr>
            <a:r>
              <a:rPr lang="sv-SE" sz="2000" b="1">
                <a:solidFill>
                  <a:srgbClr val="747474">
                    <a:lumMod val="75000"/>
                  </a:srgbClr>
                </a:solidFill>
              </a:rPr>
              <a:t>LAF</a:t>
            </a:r>
          </a:p>
        </p:txBody>
      </p:sp>
      <p:sp>
        <p:nvSpPr>
          <p:cNvPr id="31" name="Oval 11"/>
          <p:cNvSpPr>
            <a:spLocks noChangeArrowheads="1"/>
          </p:cNvSpPr>
          <p:nvPr/>
        </p:nvSpPr>
        <p:spPr bwMode="auto">
          <a:xfrm>
            <a:off x="4762500" y="3390900"/>
            <a:ext cx="1055687" cy="876300"/>
          </a:xfrm>
          <a:prstGeom prst="ellipse">
            <a:avLst/>
          </a:prstGeom>
          <a:gradFill rotWithShape="0">
            <a:gsLst>
              <a:gs pos="0">
                <a:srgbClr val="D10030"/>
              </a:gs>
              <a:gs pos="100000">
                <a:srgbClr val="610016"/>
              </a:gs>
            </a:gsLst>
            <a:lin ang="5400000" scaled="1"/>
          </a:gradFill>
          <a:ln w="9525" algn="ctr">
            <a:noFill/>
            <a:round/>
            <a:headEnd/>
            <a:tailEnd/>
          </a:ln>
        </p:spPr>
        <p:txBody>
          <a:bodyPr wrap="none" anchor="ctr"/>
          <a:lstStyle/>
          <a:p>
            <a:pPr algn="ctr"/>
            <a:r>
              <a:rPr lang="sv-SE" sz="2000" b="1" dirty="0">
                <a:solidFill>
                  <a:prstClr val="white"/>
                </a:solidFill>
              </a:rPr>
              <a:t>AML</a:t>
            </a:r>
          </a:p>
        </p:txBody>
      </p:sp>
      <p:sp>
        <p:nvSpPr>
          <p:cNvPr id="32"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33"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4</a:t>
            </a:fld>
            <a:endParaRPr lang="sv-SE" sz="1000" dirty="0">
              <a:solidFill>
                <a:prstClr val="white"/>
              </a:solidFill>
              <a:cs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65"/>
                                        </p:tgtEl>
                                        <p:attrNameLst>
                                          <p:attrName>style.visibility</p:attrName>
                                        </p:attrNameLst>
                                      </p:cBhvr>
                                      <p:to>
                                        <p:strVal val="visible"/>
                                      </p:to>
                                    </p:set>
                                    <p:animEffect transition="in" filter="dissolve">
                                      <p:cBhvr>
                                        <p:cTn id="7" dur="5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solidFill>
                  <a:srgbClr val="2C2C2C"/>
                </a:solidFill>
              </a:rPr>
              <a:t>MBL och Samverkansavtalet</a:t>
            </a:r>
          </a:p>
        </p:txBody>
      </p:sp>
      <p:sp>
        <p:nvSpPr>
          <p:cNvPr id="8" name="Platshållare för bildnummer 2"/>
          <p:cNvSpPr>
            <a:spLocks noGrp="1"/>
          </p:cNvSpPr>
          <p:nvPr>
            <p:ph type="sldNum" sz="quarter" idx="14"/>
          </p:nvPr>
        </p:nvSpPr>
        <p:spPr/>
        <p:txBody>
          <a:bodyPr/>
          <a:lstStyle/>
          <a:p>
            <a:fld id="{CCB980A4-8073-2E47-BD49-CDC58DACAC28}" type="slidenum">
              <a:rPr lang="sv-SE">
                <a:solidFill>
                  <a:prstClr val="white"/>
                </a:solidFill>
              </a:rPr>
              <a:pPr/>
              <a:t>5</a:t>
            </a:fld>
            <a:endParaRPr lang="sv-SE" dirty="0">
              <a:solidFill>
                <a:prstClr val="white"/>
              </a:solidFill>
            </a:endParaRPr>
          </a:p>
        </p:txBody>
      </p:sp>
      <p:sp>
        <p:nvSpPr>
          <p:cNvPr id="11267" name="Rectangle 3"/>
          <p:cNvSpPr>
            <a:spLocks noGrp="1" noChangeArrowheads="1"/>
          </p:cNvSpPr>
          <p:nvPr>
            <p:ph type="body" sz="quarter" idx="13"/>
          </p:nvPr>
        </p:nvSpPr>
        <p:spPr/>
        <p:txBody>
          <a:bodyPr/>
          <a:lstStyle/>
          <a:p>
            <a:pPr marL="173038" indent="-173038">
              <a:lnSpc>
                <a:spcPct val="90000"/>
              </a:lnSpc>
            </a:pPr>
            <a:r>
              <a:rPr lang="sv-SE" sz="2400" dirty="0"/>
              <a:t>Samverkansavtalet ersätter delvis MBL avseende förhandlings- och informationsskyldigheten</a:t>
            </a:r>
          </a:p>
          <a:p>
            <a:pPr marL="173038" indent="-173038">
              <a:lnSpc>
                <a:spcPct val="90000"/>
              </a:lnSpc>
            </a:pPr>
            <a:r>
              <a:rPr lang="sv-SE" sz="2400" dirty="0"/>
              <a:t>11, 12, 14 och 19 §§ MBL ingår i Samverkan Göteborg</a:t>
            </a:r>
          </a:p>
          <a:p>
            <a:pPr marL="173038" indent="-173038" eaLnBrk="1" hangingPunct="1">
              <a:lnSpc>
                <a:spcPct val="90000"/>
              </a:lnSpc>
            </a:pPr>
            <a:r>
              <a:rPr lang="sv-SE" sz="2400" dirty="0">
                <a:solidFill>
                  <a:srgbClr val="2C2C2C"/>
                </a:solidFill>
              </a:rPr>
              <a:t>Samverkan omfattar inte individärenden</a:t>
            </a:r>
          </a:p>
        </p:txBody>
      </p:sp>
      <p:sp>
        <p:nvSpPr>
          <p:cNvPr id="5" name="AutoShape 4"/>
          <p:cNvSpPr>
            <a:spLocks noChangeArrowheads="1"/>
          </p:cNvSpPr>
          <p:nvPr/>
        </p:nvSpPr>
        <p:spPr bwMode="auto">
          <a:xfrm>
            <a:off x="2335609" y="4706126"/>
            <a:ext cx="1300778" cy="1117294"/>
          </a:xfrm>
          <a:prstGeom prst="rightArrow">
            <a:avLst>
              <a:gd name="adj1" fmla="val 50000"/>
              <a:gd name="adj2" fmla="val 50245"/>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sv-SE">
              <a:solidFill>
                <a:prstClr val="white"/>
              </a:solidFill>
            </a:endParaRPr>
          </a:p>
        </p:txBody>
      </p:sp>
      <p:sp>
        <p:nvSpPr>
          <p:cNvPr id="6" name="Text Box 5"/>
          <p:cNvSpPr txBox="1">
            <a:spLocks noChangeArrowheads="1"/>
          </p:cNvSpPr>
          <p:nvPr/>
        </p:nvSpPr>
        <p:spPr bwMode="auto">
          <a:xfrm>
            <a:off x="4336473" y="4706126"/>
            <a:ext cx="4191000" cy="1200329"/>
          </a:xfrm>
          <a:prstGeom prst="rect">
            <a:avLst/>
          </a:prstGeom>
          <a:noFill/>
          <a:ln w="9525">
            <a:noFill/>
            <a:miter lim="800000"/>
            <a:headEnd/>
            <a:tailEnd/>
          </a:ln>
        </p:spPr>
        <p:txBody>
          <a:bodyPr>
            <a:spAutoFit/>
          </a:bodyPr>
          <a:lstStyle/>
          <a:p>
            <a:pPr>
              <a:buFontTx/>
              <a:buChar char="•"/>
            </a:pPr>
            <a:r>
              <a:rPr lang="sv-SE" sz="2400" dirty="0">
                <a:solidFill>
                  <a:srgbClr val="2C2C2C"/>
                </a:solidFill>
              </a:rPr>
              <a:t> U-92 , FAS 05</a:t>
            </a:r>
          </a:p>
          <a:p>
            <a:pPr>
              <a:buFontTx/>
              <a:buChar char="•"/>
            </a:pPr>
            <a:r>
              <a:rPr lang="sv-SE" sz="2400" b="1" dirty="0">
                <a:solidFill>
                  <a:srgbClr val="2C2C2C"/>
                </a:solidFill>
              </a:rPr>
              <a:t> Samverkan Göteborg</a:t>
            </a:r>
          </a:p>
          <a:p>
            <a:pPr>
              <a:buFontTx/>
              <a:buChar char="•"/>
            </a:pPr>
            <a:r>
              <a:rPr lang="sv-SE" sz="2400" dirty="0">
                <a:solidFill>
                  <a:srgbClr val="2C2C2C"/>
                </a:solidFill>
              </a:rPr>
              <a:t> lokala överenskommelser</a:t>
            </a:r>
          </a:p>
        </p:txBody>
      </p:sp>
      <p:sp>
        <p:nvSpPr>
          <p:cNvPr id="7"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2.gstatic.com/images?q=tbn:ANd9GcT4nuTKVc3MlwjM6xR2KLS0ht2D3SdzDYqv_OGVQF5NuiAHNDBF">
            <a:hlinkClick r:id="rId2"/>
          </p:cNvPr>
          <p:cNvPicPr>
            <a:picLocks noChangeAspect="1" noChangeArrowheads="1"/>
          </p:cNvPicPr>
          <p:nvPr/>
        </p:nvPicPr>
        <p:blipFill>
          <a:blip r:embed="rId3" cstate="print"/>
          <a:srcRect/>
          <a:stretch>
            <a:fillRect/>
          </a:stretch>
        </p:blipFill>
        <p:spPr bwMode="auto">
          <a:xfrm>
            <a:off x="5610662" y="3934690"/>
            <a:ext cx="3300576" cy="2193727"/>
          </a:xfrm>
          <a:prstGeom prst="rect">
            <a:avLst/>
          </a:prstGeom>
          <a:noFill/>
        </p:spPr>
      </p:pic>
      <p:sp>
        <p:nvSpPr>
          <p:cNvPr id="4" name="Rubrik 3"/>
          <p:cNvSpPr>
            <a:spLocks noGrp="1"/>
          </p:cNvSpPr>
          <p:nvPr>
            <p:ph type="title"/>
          </p:nvPr>
        </p:nvSpPr>
        <p:spPr/>
        <p:txBody>
          <a:bodyPr/>
          <a:lstStyle/>
          <a:p>
            <a:r>
              <a:rPr lang="sv-SE" dirty="0">
                <a:solidFill>
                  <a:srgbClr val="2C2C2C"/>
                </a:solidFill>
              </a:rPr>
              <a:t>Vad är samverkan? </a:t>
            </a:r>
          </a:p>
        </p:txBody>
      </p:sp>
      <p:sp>
        <p:nvSpPr>
          <p:cNvPr id="8" name="Platshållare för bildnummer 2"/>
          <p:cNvSpPr>
            <a:spLocks noGrp="1"/>
          </p:cNvSpPr>
          <p:nvPr>
            <p:ph type="sldNum" sz="quarter" idx="14"/>
          </p:nvPr>
        </p:nvSpPr>
        <p:spPr/>
        <p:txBody>
          <a:bodyPr/>
          <a:lstStyle/>
          <a:p>
            <a:fld id="{CCB980A4-8073-2E47-BD49-CDC58DACAC28}" type="slidenum">
              <a:rPr lang="sv-SE">
                <a:solidFill>
                  <a:prstClr val="white"/>
                </a:solidFill>
              </a:rPr>
              <a:pPr/>
              <a:t>6</a:t>
            </a:fld>
            <a:endParaRPr lang="sv-SE" dirty="0">
              <a:solidFill>
                <a:prstClr val="white"/>
              </a:solidFill>
            </a:endParaRPr>
          </a:p>
        </p:txBody>
      </p:sp>
      <p:sp>
        <p:nvSpPr>
          <p:cNvPr id="5123" name="Rectangle 3"/>
          <p:cNvSpPr>
            <a:spLocks noGrp="1" noChangeArrowheads="1"/>
          </p:cNvSpPr>
          <p:nvPr>
            <p:ph type="body" sz="quarter" idx="13"/>
          </p:nvPr>
        </p:nvSpPr>
        <p:spPr/>
        <p:txBody>
          <a:bodyPr/>
          <a:lstStyle/>
          <a:p>
            <a:pPr>
              <a:lnSpc>
                <a:spcPct val="90000"/>
              </a:lnSpc>
            </a:pPr>
            <a:r>
              <a:rPr lang="sv-SE" sz="2400" dirty="0"/>
              <a:t>Rättigheter och skyldigheter i medbestämmandelagen (MBL)</a:t>
            </a:r>
          </a:p>
          <a:p>
            <a:pPr>
              <a:lnSpc>
                <a:spcPct val="90000"/>
              </a:lnSpc>
            </a:pPr>
            <a:r>
              <a:rPr lang="sv-SE" sz="2400" dirty="0"/>
              <a:t>Rättigheter och skyldigheter i arbetsmiljölagen (AML)</a:t>
            </a:r>
          </a:p>
          <a:p>
            <a:pPr>
              <a:lnSpc>
                <a:spcPct val="90000"/>
              </a:lnSpc>
            </a:pPr>
            <a:r>
              <a:rPr lang="sv-SE" sz="2400" dirty="0"/>
              <a:t>En process med tidig och fördjupad dialog (partssamverkan)</a:t>
            </a:r>
          </a:p>
        </p:txBody>
      </p:sp>
      <p:sp>
        <p:nvSpPr>
          <p:cNvPr id="6" name="textruta 5"/>
          <p:cNvSpPr txBox="1"/>
          <p:nvPr/>
        </p:nvSpPr>
        <p:spPr>
          <a:xfrm>
            <a:off x="1265662" y="4668982"/>
            <a:ext cx="3943647" cy="830997"/>
          </a:xfrm>
          <a:prstGeom prst="rect">
            <a:avLst/>
          </a:prstGeom>
          <a:noFill/>
        </p:spPr>
        <p:txBody>
          <a:bodyPr wrap="square" rtlCol="0">
            <a:spAutoFit/>
          </a:bodyPr>
          <a:lstStyle/>
          <a:p>
            <a:r>
              <a:rPr lang="sv-SE" sz="2400" dirty="0">
                <a:solidFill>
                  <a:srgbClr val="2C2C2C"/>
                </a:solidFill>
                <a:cs typeface="Arial" panose="020B0604020202020204" pitchFamily="34" charset="0"/>
              </a:rPr>
              <a:t>Dialog med individer och         grupper för påverkan!</a:t>
            </a:r>
          </a:p>
        </p:txBody>
      </p:sp>
      <p:sp>
        <p:nvSpPr>
          <p:cNvPr id="7"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solidFill>
                  <a:srgbClr val="2C2C2C"/>
                </a:solidFill>
              </a:rPr>
              <a:t>Syftet med samverkan</a:t>
            </a:r>
          </a:p>
        </p:txBody>
      </p:sp>
      <p:sp>
        <p:nvSpPr>
          <p:cNvPr id="6" name="Platshållare för bildnummer 2"/>
          <p:cNvSpPr>
            <a:spLocks noGrp="1"/>
          </p:cNvSpPr>
          <p:nvPr>
            <p:ph type="sldNum" sz="quarter" idx="14"/>
          </p:nvPr>
        </p:nvSpPr>
        <p:spPr/>
        <p:txBody>
          <a:bodyPr/>
          <a:lstStyle/>
          <a:p>
            <a:fld id="{CCB980A4-8073-2E47-BD49-CDC58DACAC28}" type="slidenum">
              <a:rPr lang="sv-SE">
                <a:solidFill>
                  <a:prstClr val="white"/>
                </a:solidFill>
              </a:rPr>
              <a:pPr/>
              <a:t>7</a:t>
            </a:fld>
            <a:endParaRPr lang="sv-SE" dirty="0">
              <a:solidFill>
                <a:prstClr val="white"/>
              </a:solidFill>
            </a:endParaRPr>
          </a:p>
        </p:txBody>
      </p:sp>
      <p:sp>
        <p:nvSpPr>
          <p:cNvPr id="6147" name="Rectangle 3"/>
          <p:cNvSpPr>
            <a:spLocks noGrp="1" noChangeArrowheads="1"/>
          </p:cNvSpPr>
          <p:nvPr>
            <p:ph type="body" sz="quarter" idx="13"/>
          </p:nvPr>
        </p:nvSpPr>
        <p:spPr/>
        <p:txBody>
          <a:bodyPr/>
          <a:lstStyle/>
          <a:p>
            <a:pPr marL="0" indent="0">
              <a:buNone/>
            </a:pPr>
            <a:r>
              <a:rPr lang="sv-SE" sz="2400" b="1" dirty="0">
                <a:solidFill>
                  <a:schemeClr val="accent5">
                    <a:lumMod val="75000"/>
                  </a:schemeClr>
                </a:solidFill>
              </a:rPr>
              <a:t>Främja effektivitet</a:t>
            </a:r>
            <a:r>
              <a:rPr lang="sv-SE" sz="2400" dirty="0"/>
              <a:t>, förnyelse och kvalitet, där frågor får en allsidig belysning som leder fram till ett bra beslutsunderlag </a:t>
            </a:r>
            <a:br>
              <a:rPr lang="sv-SE" sz="2400" dirty="0"/>
            </a:br>
            <a:endParaRPr lang="sv-SE" sz="2400" b="1" dirty="0"/>
          </a:p>
          <a:p>
            <a:pPr marL="0" indent="0">
              <a:lnSpc>
                <a:spcPct val="80000"/>
              </a:lnSpc>
              <a:buNone/>
            </a:pPr>
            <a:r>
              <a:rPr lang="sv-SE" sz="2400" b="1" dirty="0">
                <a:solidFill>
                  <a:schemeClr val="accent5">
                    <a:lumMod val="75000"/>
                  </a:schemeClr>
                </a:solidFill>
              </a:rPr>
              <a:t>Ge förutsättningar </a:t>
            </a:r>
            <a:r>
              <a:rPr lang="sv-SE" sz="2400" dirty="0"/>
              <a:t>för ett positivt arbetsklimat, en god hälsa och arbetsmiljö med inflytande och delaktighet, så att medarbetarskapet kan utvecklas</a:t>
            </a:r>
            <a:br>
              <a:rPr lang="sv-SE" sz="2400" dirty="0"/>
            </a:br>
            <a:endParaRPr lang="sv-SE" sz="2400" b="1" dirty="0"/>
          </a:p>
          <a:p>
            <a:pPr marL="0" indent="0">
              <a:lnSpc>
                <a:spcPct val="80000"/>
              </a:lnSpc>
              <a:buNone/>
            </a:pPr>
            <a:r>
              <a:rPr lang="sv-SE" sz="2400" dirty="0"/>
              <a:t>Som parter</a:t>
            </a:r>
            <a:r>
              <a:rPr lang="sv-SE" sz="2400" b="1" dirty="0"/>
              <a:t> </a:t>
            </a:r>
            <a:r>
              <a:rPr lang="sv-SE" sz="2400" b="1" dirty="0">
                <a:solidFill>
                  <a:schemeClr val="accent5">
                    <a:lumMod val="75000"/>
                  </a:schemeClr>
                </a:solidFill>
              </a:rPr>
              <a:t>bevara och utveckla förtroendefulla, konstruktiva relationer </a:t>
            </a:r>
            <a:r>
              <a:rPr lang="sv-SE" sz="2400" dirty="0"/>
              <a:t>med respekt för parternas olika roller och arbetsförutsättningar </a:t>
            </a:r>
            <a:endParaRPr lang="en-US" sz="2400" dirty="0"/>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2C2C2C"/>
                </a:solidFill>
              </a:rPr>
              <a:t>Samverkan Göteborg</a:t>
            </a:r>
            <a:endParaRPr lang="sv-SE" dirty="0"/>
          </a:p>
        </p:txBody>
      </p:sp>
      <p:sp>
        <p:nvSpPr>
          <p:cNvPr id="3" name="Platshållare för innehåll 2"/>
          <p:cNvSpPr>
            <a:spLocks noGrp="1"/>
          </p:cNvSpPr>
          <p:nvPr>
            <p:ph type="body" sz="quarter" idx="13"/>
          </p:nvPr>
        </p:nvSpPr>
        <p:spPr/>
        <p:txBody>
          <a:bodyPr/>
          <a:lstStyle/>
          <a:p>
            <a:pPr>
              <a:buNone/>
            </a:pPr>
            <a:r>
              <a:rPr lang="en-US" b="1" dirty="0" err="1"/>
              <a:t>Innehåll</a:t>
            </a:r>
            <a:endParaRPr lang="en-US" b="1" dirty="0"/>
          </a:p>
          <a:p>
            <a:r>
              <a:rPr lang="en-US" dirty="0" err="1"/>
              <a:t>Vad</a:t>
            </a:r>
            <a:r>
              <a:rPr lang="en-US" dirty="0"/>
              <a:t> </a:t>
            </a:r>
            <a:r>
              <a:rPr lang="en-US" dirty="0" err="1"/>
              <a:t>är</a:t>
            </a:r>
            <a:r>
              <a:rPr lang="en-US" dirty="0"/>
              <a:t> </a:t>
            </a:r>
            <a:r>
              <a:rPr lang="en-US" dirty="0" err="1"/>
              <a:t>samverkan</a:t>
            </a:r>
            <a:r>
              <a:rPr lang="en-US" dirty="0"/>
              <a:t>?</a:t>
            </a:r>
          </a:p>
          <a:p>
            <a:r>
              <a:rPr lang="en-US" dirty="0" err="1"/>
              <a:t>Hur</a:t>
            </a:r>
            <a:r>
              <a:rPr lang="en-US" dirty="0"/>
              <a:t> </a:t>
            </a:r>
            <a:r>
              <a:rPr lang="en-US" dirty="0" err="1"/>
              <a:t>sker</a:t>
            </a:r>
            <a:r>
              <a:rPr lang="en-US" dirty="0"/>
              <a:t> </a:t>
            </a:r>
            <a:r>
              <a:rPr lang="en-US" dirty="0" err="1"/>
              <a:t>samverkan</a:t>
            </a:r>
            <a:r>
              <a:rPr lang="en-US" dirty="0"/>
              <a:t>?</a:t>
            </a:r>
          </a:p>
          <a:p>
            <a:r>
              <a:rPr lang="en-US" dirty="0" err="1"/>
              <a:t>Arbetsmiljö</a:t>
            </a:r>
            <a:r>
              <a:rPr lang="en-US" dirty="0"/>
              <a:t>, </a:t>
            </a:r>
          </a:p>
          <a:p>
            <a:pPr>
              <a:buNone/>
            </a:pPr>
            <a:r>
              <a:rPr lang="en-US" dirty="0"/>
              <a:t>  </a:t>
            </a:r>
            <a:r>
              <a:rPr lang="en-US" dirty="0" err="1"/>
              <a:t>Hälsa</a:t>
            </a:r>
            <a:r>
              <a:rPr lang="en-US" dirty="0"/>
              <a:t> och </a:t>
            </a:r>
            <a:r>
              <a:rPr lang="en-US" dirty="0" err="1"/>
              <a:t>kompetensförsörjning</a:t>
            </a:r>
            <a:endParaRPr lang="en-US" dirty="0"/>
          </a:p>
          <a:p>
            <a:endParaRPr lang="sv-SE" dirty="0"/>
          </a:p>
        </p:txBody>
      </p:sp>
      <p:pic>
        <p:nvPicPr>
          <p:cNvPr id="5" name="Picture 2"/>
          <p:cNvPicPr>
            <a:picLocks noChangeAspect="1" noChangeArrowheads="1"/>
          </p:cNvPicPr>
          <p:nvPr/>
        </p:nvPicPr>
        <p:blipFill>
          <a:blip r:embed="rId2" cstate="print"/>
          <a:srcRect/>
          <a:stretch>
            <a:fillRect/>
          </a:stretch>
        </p:blipFill>
        <p:spPr bwMode="auto">
          <a:xfrm rot="387399">
            <a:off x="5951154" y="2188430"/>
            <a:ext cx="2410485" cy="309279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8</a:t>
            </a:fld>
            <a:endParaRPr lang="sv-SE" sz="1000" dirty="0">
              <a:solidFill>
                <a:prstClr val="white"/>
              </a:solidFill>
              <a:cs typeface="Arial"/>
            </a:endParaRPr>
          </a:p>
        </p:txBody>
      </p:sp>
      <p:sp>
        <p:nvSpPr>
          <p:cNvPr id="8"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9" name="Rubrik 1"/>
          <p:cNvSpPr txBox="1">
            <a:spLocks/>
          </p:cNvSpPr>
          <p:nvPr/>
        </p:nvSpPr>
        <p:spPr>
          <a:xfrm>
            <a:off x="522000" y="955930"/>
            <a:ext cx="6738950" cy="695069"/>
          </a:xfrm>
          <a:prstGeom prst="rect">
            <a:avLst/>
          </a:prstGeom>
        </p:spPr>
        <p:txBody>
          <a:bodyPr vert="horz" lIns="0" tIns="0" rIns="0" bIns="0" rtlCol="0" anchor="ctr" anchorCtr="0">
            <a:noAutofit/>
          </a:bodyPr>
          <a:lstStyle/>
          <a:p>
            <a:r>
              <a:rPr lang="sv-SE" sz="2400" b="1" kern="0" spc="50" dirty="0">
                <a:solidFill>
                  <a:srgbClr val="2C2C2C"/>
                </a:solidFill>
                <a:cs typeface="Arial"/>
              </a:rPr>
              <a:t>Lokalt samverkansavtal för Göteborgs Stad</a:t>
            </a:r>
            <a:endParaRPr lang="sv-SE" sz="2400" dirty="0">
              <a:solidFill>
                <a:srgbClr val="747474"/>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noFill/>
          <a:ln>
            <a:noFill/>
          </a:ln>
        </p:spPr>
        <p:txBody>
          <a:bodyPr/>
          <a:lstStyle/>
          <a:p>
            <a:r>
              <a:rPr lang="sv-SE" dirty="0"/>
              <a:t>Arbetsmiljö – utgångspunkter</a:t>
            </a:r>
          </a:p>
        </p:txBody>
      </p:sp>
      <p:sp>
        <p:nvSpPr>
          <p:cNvPr id="32" name="Platshållare för bildnummer 2"/>
          <p:cNvSpPr>
            <a:spLocks noGrp="1"/>
          </p:cNvSpPr>
          <p:nvPr>
            <p:ph type="sldNum" sz="quarter" idx="14"/>
          </p:nvPr>
        </p:nvSpPr>
        <p:spPr/>
        <p:txBody>
          <a:bodyPr/>
          <a:lstStyle/>
          <a:p>
            <a:fld id="{CCB980A4-8073-2E47-BD49-CDC58DACAC28}" type="slidenum">
              <a:rPr lang="sv-SE">
                <a:solidFill>
                  <a:prstClr val="white"/>
                </a:solidFill>
              </a:rPr>
              <a:pPr/>
              <a:t>9</a:t>
            </a:fld>
            <a:endParaRPr lang="sv-SE" dirty="0">
              <a:solidFill>
                <a:prstClr val="white"/>
              </a:solidFill>
            </a:endParaRPr>
          </a:p>
        </p:txBody>
      </p:sp>
      <p:sp>
        <p:nvSpPr>
          <p:cNvPr id="26"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grpSp>
        <p:nvGrpSpPr>
          <p:cNvPr id="2" name="Grupp 28"/>
          <p:cNvGrpSpPr/>
          <p:nvPr/>
        </p:nvGrpSpPr>
        <p:grpSpPr>
          <a:xfrm>
            <a:off x="1162993" y="1093828"/>
            <a:ext cx="6294833" cy="4981271"/>
            <a:chOff x="1162993" y="1093828"/>
            <a:chExt cx="6294833" cy="4981271"/>
          </a:xfrm>
        </p:grpSpPr>
        <p:grpSp>
          <p:nvGrpSpPr>
            <p:cNvPr id="3" name="Grupp 10"/>
            <p:cNvGrpSpPr/>
            <p:nvPr/>
          </p:nvGrpSpPr>
          <p:grpSpPr>
            <a:xfrm>
              <a:off x="2982418" y="1342692"/>
              <a:ext cx="2212092" cy="2088232"/>
              <a:chOff x="4283968" y="1340768"/>
              <a:chExt cx="2212092" cy="2088232"/>
            </a:xfrm>
          </p:grpSpPr>
          <p:pic>
            <p:nvPicPr>
              <p:cNvPr id="8" name="Bildobjekt 7" descr="grpostit.png"/>
              <p:cNvPicPr>
                <a:picLocks noChangeAspect="1"/>
              </p:cNvPicPr>
              <p:nvPr/>
            </p:nvPicPr>
            <p:blipFill>
              <a:blip r:embed="rId3" cstate="print"/>
              <a:stretch>
                <a:fillRect/>
              </a:stretch>
            </p:blipFill>
            <p:spPr>
              <a:xfrm>
                <a:off x="4283968" y="1340768"/>
                <a:ext cx="2169945" cy="2088232"/>
              </a:xfrm>
              <a:prstGeom prst="rect">
                <a:avLst/>
              </a:prstGeom>
            </p:spPr>
          </p:pic>
          <p:sp>
            <p:nvSpPr>
              <p:cNvPr id="9" name="Rektangel 8"/>
              <p:cNvSpPr/>
              <p:nvPr/>
            </p:nvSpPr>
            <p:spPr>
              <a:xfrm rot="312083">
                <a:off x="4495517" y="2116754"/>
                <a:ext cx="2000543" cy="535531"/>
              </a:xfrm>
              <a:prstGeom prst="rect">
                <a:avLst/>
              </a:prstGeom>
            </p:spPr>
            <p:txBody>
              <a:bodyPr wrap="square">
                <a:spAutoFit/>
              </a:bodyPr>
              <a:lstStyle/>
              <a:p>
                <a:pPr>
                  <a:lnSpc>
                    <a:spcPct val="90000"/>
                  </a:lnSpc>
                </a:pPr>
                <a:r>
                  <a:rPr lang="sv-SE" sz="1600" dirty="0">
                    <a:solidFill>
                      <a:srgbClr val="747474"/>
                    </a:solidFill>
                  </a:rPr>
                  <a:t>Arbetsmiljöverkets föreskrifter </a:t>
                </a:r>
                <a:r>
                  <a:rPr lang="sv-SE" sz="1200" dirty="0">
                    <a:solidFill>
                      <a:srgbClr val="C00000"/>
                    </a:solidFill>
                  </a:rPr>
                  <a:t>(AFS)</a:t>
                </a:r>
              </a:p>
            </p:txBody>
          </p:sp>
        </p:grpSp>
        <p:grpSp>
          <p:nvGrpSpPr>
            <p:cNvPr id="4" name="Grupp 31"/>
            <p:cNvGrpSpPr/>
            <p:nvPr/>
          </p:nvGrpSpPr>
          <p:grpSpPr>
            <a:xfrm>
              <a:off x="4690556" y="1093828"/>
              <a:ext cx="2239042" cy="2154726"/>
              <a:chOff x="2551218" y="1489194"/>
              <a:chExt cx="2239042" cy="2154726"/>
            </a:xfrm>
          </p:grpSpPr>
          <p:pic>
            <p:nvPicPr>
              <p:cNvPr id="12" name="Bildobjekt 11" descr="gulpostit.png"/>
              <p:cNvPicPr>
                <a:picLocks noChangeAspect="1"/>
              </p:cNvPicPr>
              <p:nvPr/>
            </p:nvPicPr>
            <p:blipFill>
              <a:blip r:embed="rId4" cstate="print"/>
              <a:stretch>
                <a:fillRect/>
              </a:stretch>
            </p:blipFill>
            <p:spPr>
              <a:xfrm rot="245354">
                <a:off x="2551218" y="1489194"/>
                <a:ext cx="2239042" cy="2154726"/>
              </a:xfrm>
              <a:prstGeom prst="rect">
                <a:avLst/>
              </a:prstGeom>
            </p:spPr>
          </p:pic>
          <p:sp>
            <p:nvSpPr>
              <p:cNvPr id="14" name="Rektangel 13"/>
              <p:cNvSpPr/>
              <p:nvPr/>
            </p:nvSpPr>
            <p:spPr>
              <a:xfrm rot="21298341">
                <a:off x="2729119" y="2130443"/>
                <a:ext cx="2000543" cy="646331"/>
              </a:xfrm>
              <a:prstGeom prst="rect">
                <a:avLst/>
              </a:prstGeom>
            </p:spPr>
            <p:txBody>
              <a:bodyPr wrap="square">
                <a:spAutoFit/>
              </a:bodyPr>
              <a:lstStyle/>
              <a:p>
                <a:pPr>
                  <a:lnSpc>
                    <a:spcPct val="90000"/>
                  </a:lnSpc>
                </a:pPr>
                <a:r>
                  <a:rPr lang="sv-SE" sz="1600" dirty="0">
                    <a:solidFill>
                      <a:srgbClr val="747474"/>
                    </a:solidFill>
                  </a:rPr>
                  <a:t>Annan lagstiftning, </a:t>
                </a:r>
                <a:br>
                  <a:rPr lang="sv-SE" sz="1600" dirty="0">
                    <a:solidFill>
                      <a:srgbClr val="747474"/>
                    </a:solidFill>
                  </a:rPr>
                </a:br>
                <a:r>
                  <a:rPr lang="sv-SE" sz="1200" dirty="0">
                    <a:solidFill>
                      <a:srgbClr val="747474"/>
                    </a:solidFill>
                  </a:rPr>
                  <a:t>t ex arbetstidslagen, diskrimineringslagen</a:t>
                </a:r>
              </a:p>
            </p:txBody>
          </p:sp>
        </p:grpSp>
        <p:grpSp>
          <p:nvGrpSpPr>
            <p:cNvPr id="5" name="Grupp 19"/>
            <p:cNvGrpSpPr/>
            <p:nvPr/>
          </p:nvGrpSpPr>
          <p:grpSpPr>
            <a:xfrm rot="21308650">
              <a:off x="3473342" y="2726791"/>
              <a:ext cx="2212091" cy="2088232"/>
              <a:chOff x="4406813" y="1351197"/>
              <a:chExt cx="2212091" cy="2088232"/>
            </a:xfrm>
          </p:grpSpPr>
          <p:pic>
            <p:nvPicPr>
              <p:cNvPr id="21" name="Bildobjekt 20" descr="grpostit.png"/>
              <p:cNvPicPr>
                <a:picLocks noChangeAspect="1"/>
              </p:cNvPicPr>
              <p:nvPr/>
            </p:nvPicPr>
            <p:blipFill>
              <a:blip r:embed="rId3" cstate="print"/>
              <a:stretch>
                <a:fillRect/>
              </a:stretch>
            </p:blipFill>
            <p:spPr>
              <a:xfrm>
                <a:off x="4406813" y="1351197"/>
                <a:ext cx="2169945" cy="2088232"/>
              </a:xfrm>
              <a:prstGeom prst="rect">
                <a:avLst/>
              </a:prstGeom>
            </p:spPr>
          </p:pic>
          <p:sp>
            <p:nvSpPr>
              <p:cNvPr id="22" name="Rektangel 21"/>
              <p:cNvSpPr/>
              <p:nvPr/>
            </p:nvSpPr>
            <p:spPr>
              <a:xfrm rot="312083">
                <a:off x="4618361" y="1960983"/>
                <a:ext cx="2000543" cy="867930"/>
              </a:xfrm>
              <a:prstGeom prst="rect">
                <a:avLst/>
              </a:prstGeom>
            </p:spPr>
            <p:txBody>
              <a:bodyPr wrap="square">
                <a:spAutoFit/>
              </a:bodyPr>
              <a:lstStyle/>
              <a:p>
                <a:pPr>
                  <a:lnSpc>
                    <a:spcPct val="90000"/>
                  </a:lnSpc>
                </a:pPr>
                <a:r>
                  <a:rPr lang="sv-SE" sz="1600" dirty="0">
                    <a:solidFill>
                      <a:srgbClr val="747474"/>
                    </a:solidFill>
                  </a:rPr>
                  <a:t>Centrala och lokala kollektivavtal, </a:t>
                </a:r>
                <a:br>
                  <a:rPr lang="sv-SE" sz="1600" dirty="0">
                    <a:solidFill>
                      <a:srgbClr val="747474"/>
                    </a:solidFill>
                  </a:rPr>
                </a:br>
                <a:r>
                  <a:rPr lang="sv-SE" sz="1200" dirty="0">
                    <a:solidFill>
                      <a:srgbClr val="747474"/>
                    </a:solidFill>
                  </a:rPr>
                  <a:t>t ex FAS 05 och </a:t>
                </a:r>
                <a:br>
                  <a:rPr lang="sv-SE" sz="1200" dirty="0">
                    <a:solidFill>
                      <a:srgbClr val="747474"/>
                    </a:solidFill>
                  </a:rPr>
                </a:br>
                <a:r>
                  <a:rPr lang="sv-SE" sz="1200" dirty="0">
                    <a:solidFill>
                      <a:srgbClr val="747474"/>
                    </a:solidFill>
                  </a:rPr>
                  <a:t>Samverkan Göteborg</a:t>
                </a:r>
                <a:endParaRPr lang="sv-SE" sz="1600" dirty="0">
                  <a:solidFill>
                    <a:srgbClr val="747474"/>
                  </a:solidFill>
                </a:endParaRPr>
              </a:p>
            </p:txBody>
          </p:sp>
        </p:grpSp>
        <p:grpSp>
          <p:nvGrpSpPr>
            <p:cNvPr id="10" name="Grupp 25"/>
            <p:cNvGrpSpPr/>
            <p:nvPr/>
          </p:nvGrpSpPr>
          <p:grpSpPr>
            <a:xfrm rot="421484">
              <a:off x="1795344" y="3328802"/>
              <a:ext cx="2016224" cy="1988510"/>
              <a:chOff x="539553" y="1628801"/>
              <a:chExt cx="2016224" cy="1988510"/>
            </a:xfrm>
          </p:grpSpPr>
          <p:pic>
            <p:nvPicPr>
              <p:cNvPr id="27" name="Bildobjekt 26" descr="vitpostit.png"/>
              <p:cNvPicPr>
                <a:picLocks noChangeAspect="1"/>
              </p:cNvPicPr>
              <p:nvPr/>
            </p:nvPicPr>
            <p:blipFill>
              <a:blip r:embed="rId5" cstate="print"/>
              <a:stretch>
                <a:fillRect/>
              </a:stretch>
            </p:blipFill>
            <p:spPr>
              <a:xfrm>
                <a:off x="539553" y="1628801"/>
                <a:ext cx="2016224" cy="1988510"/>
              </a:xfrm>
              <a:prstGeom prst="rect">
                <a:avLst/>
              </a:prstGeom>
            </p:spPr>
          </p:pic>
          <p:sp>
            <p:nvSpPr>
              <p:cNvPr id="28" name="Rektangel 27"/>
              <p:cNvSpPr/>
              <p:nvPr/>
            </p:nvSpPr>
            <p:spPr>
              <a:xfrm rot="21300285">
                <a:off x="662885" y="2126981"/>
                <a:ext cx="1832736" cy="701731"/>
              </a:xfrm>
              <a:prstGeom prst="rect">
                <a:avLst/>
              </a:prstGeom>
            </p:spPr>
            <p:txBody>
              <a:bodyPr wrap="square">
                <a:spAutoFit/>
              </a:bodyPr>
              <a:lstStyle/>
              <a:p>
                <a:pPr>
                  <a:lnSpc>
                    <a:spcPct val="90000"/>
                  </a:lnSpc>
                </a:pPr>
                <a:r>
                  <a:rPr lang="sv-SE" sz="1600" dirty="0">
                    <a:solidFill>
                      <a:srgbClr val="747474"/>
                    </a:solidFill>
                  </a:rPr>
                  <a:t>Göteborg Stads budget </a:t>
                </a:r>
                <a:r>
                  <a:rPr lang="sv-SE" sz="1200" dirty="0">
                    <a:solidFill>
                      <a:srgbClr val="747474"/>
                    </a:solidFill>
                  </a:rPr>
                  <a:t>(personalpolitiska mål)</a:t>
                </a:r>
                <a:endParaRPr lang="sv-SE" sz="1600" dirty="0">
                  <a:solidFill>
                    <a:srgbClr val="747474"/>
                  </a:solidFill>
                </a:endParaRPr>
              </a:p>
            </p:txBody>
          </p:sp>
        </p:grpSp>
        <p:grpSp>
          <p:nvGrpSpPr>
            <p:cNvPr id="11" name="Grupp 28"/>
            <p:cNvGrpSpPr/>
            <p:nvPr/>
          </p:nvGrpSpPr>
          <p:grpSpPr>
            <a:xfrm rot="21443081">
              <a:off x="4890470" y="3986867"/>
              <a:ext cx="2222354" cy="2088232"/>
              <a:chOff x="4694490" y="1359529"/>
              <a:chExt cx="2222354" cy="2088232"/>
            </a:xfrm>
          </p:grpSpPr>
          <p:pic>
            <p:nvPicPr>
              <p:cNvPr id="30" name="Bildobjekt 29" descr="grpostit.png"/>
              <p:cNvPicPr>
                <a:picLocks noChangeAspect="1"/>
              </p:cNvPicPr>
              <p:nvPr/>
            </p:nvPicPr>
            <p:blipFill>
              <a:blip r:embed="rId3" cstate="print"/>
              <a:stretch>
                <a:fillRect/>
              </a:stretch>
            </p:blipFill>
            <p:spPr>
              <a:xfrm>
                <a:off x="4694490" y="1359529"/>
                <a:ext cx="2169945" cy="2088232"/>
              </a:xfrm>
              <a:prstGeom prst="rect">
                <a:avLst/>
              </a:prstGeom>
            </p:spPr>
          </p:pic>
          <p:sp>
            <p:nvSpPr>
              <p:cNvPr id="31" name="Rektangel 30"/>
              <p:cNvSpPr/>
              <p:nvPr/>
            </p:nvSpPr>
            <p:spPr>
              <a:xfrm rot="312083">
                <a:off x="4916301" y="2052882"/>
                <a:ext cx="2000543" cy="701731"/>
              </a:xfrm>
              <a:prstGeom prst="rect">
                <a:avLst/>
              </a:prstGeom>
            </p:spPr>
            <p:txBody>
              <a:bodyPr wrap="square">
                <a:spAutoFit/>
              </a:bodyPr>
              <a:lstStyle/>
              <a:p>
                <a:pPr>
                  <a:lnSpc>
                    <a:spcPct val="90000"/>
                  </a:lnSpc>
                </a:pPr>
                <a:r>
                  <a:rPr lang="sv-SE" sz="1600" dirty="0" err="1">
                    <a:solidFill>
                      <a:srgbClr val="747474"/>
                    </a:solidFill>
                  </a:rPr>
                  <a:t>HR-processer</a:t>
                </a:r>
                <a:r>
                  <a:rPr lang="sv-SE" sz="1600" dirty="0">
                    <a:solidFill>
                      <a:srgbClr val="747474"/>
                    </a:solidFill>
                  </a:rPr>
                  <a:t> i Göteborgs Stad, </a:t>
                </a:r>
                <a:br>
                  <a:rPr lang="sv-SE" sz="1600" dirty="0">
                    <a:solidFill>
                      <a:srgbClr val="747474"/>
                    </a:solidFill>
                  </a:rPr>
                </a:br>
                <a:r>
                  <a:rPr lang="sv-SE" sz="1200" dirty="0">
                    <a:solidFill>
                      <a:srgbClr val="747474"/>
                    </a:solidFill>
                  </a:rPr>
                  <a:t>t ex arbetsmiljö och hälsa </a:t>
                </a:r>
              </a:p>
            </p:txBody>
          </p:sp>
        </p:grpSp>
        <p:pic>
          <p:nvPicPr>
            <p:cNvPr id="24" name="Bildobjekt 23" descr="grpostit.png"/>
            <p:cNvPicPr>
              <a:picLocks noChangeAspect="1"/>
            </p:cNvPicPr>
            <p:nvPr/>
          </p:nvPicPr>
          <p:blipFill>
            <a:blip r:embed="rId3" cstate="print"/>
            <a:stretch>
              <a:fillRect/>
            </a:stretch>
          </p:blipFill>
          <p:spPr>
            <a:xfrm rot="21443081">
              <a:off x="5261179" y="2386808"/>
              <a:ext cx="2169945" cy="2088232"/>
            </a:xfrm>
            <a:prstGeom prst="rect">
              <a:avLst/>
            </a:prstGeom>
          </p:spPr>
        </p:pic>
        <p:sp>
          <p:nvSpPr>
            <p:cNvPr id="25" name="Rektangel 24"/>
            <p:cNvSpPr/>
            <p:nvPr/>
          </p:nvSpPr>
          <p:spPr>
            <a:xfrm rot="155164">
              <a:off x="5457283" y="2969259"/>
              <a:ext cx="2000543" cy="923330"/>
            </a:xfrm>
            <a:prstGeom prst="rect">
              <a:avLst/>
            </a:prstGeom>
          </p:spPr>
          <p:txBody>
            <a:bodyPr wrap="square">
              <a:spAutoFit/>
            </a:bodyPr>
            <a:lstStyle/>
            <a:p>
              <a:pPr>
                <a:lnSpc>
                  <a:spcPct val="90000"/>
                </a:lnSpc>
              </a:pPr>
              <a:r>
                <a:rPr lang="sv-SE" sz="1600" dirty="0">
                  <a:solidFill>
                    <a:srgbClr val="747474"/>
                  </a:solidFill>
                </a:rPr>
                <a:t>Göteborgs Stads medarbetar- och arbetsmiljöpolicy </a:t>
              </a:r>
              <a:br>
                <a:rPr lang="sv-SE" sz="1600" dirty="0">
                  <a:solidFill>
                    <a:srgbClr val="747474"/>
                  </a:solidFill>
                </a:rPr>
              </a:br>
              <a:endParaRPr lang="sv-SE" sz="1200" dirty="0">
                <a:solidFill>
                  <a:srgbClr val="747474"/>
                </a:solidFill>
              </a:endParaRPr>
            </a:p>
          </p:txBody>
        </p:sp>
        <p:grpSp>
          <p:nvGrpSpPr>
            <p:cNvPr id="13" name="Grupp 9"/>
            <p:cNvGrpSpPr/>
            <p:nvPr/>
          </p:nvGrpSpPr>
          <p:grpSpPr>
            <a:xfrm>
              <a:off x="1162993" y="1700808"/>
              <a:ext cx="2016224" cy="1988510"/>
              <a:chOff x="539553" y="1628801"/>
              <a:chExt cx="2016224" cy="1988510"/>
            </a:xfrm>
          </p:grpSpPr>
          <p:pic>
            <p:nvPicPr>
              <p:cNvPr id="6" name="Bildobjekt 5" descr="vitpostit.png"/>
              <p:cNvPicPr>
                <a:picLocks noChangeAspect="1"/>
              </p:cNvPicPr>
              <p:nvPr/>
            </p:nvPicPr>
            <p:blipFill>
              <a:blip r:embed="rId5" cstate="print"/>
              <a:stretch>
                <a:fillRect/>
              </a:stretch>
            </p:blipFill>
            <p:spPr>
              <a:xfrm>
                <a:off x="539553" y="1628801"/>
                <a:ext cx="2016224" cy="1988510"/>
              </a:xfrm>
              <a:prstGeom prst="rect">
                <a:avLst/>
              </a:prstGeom>
            </p:spPr>
          </p:pic>
          <p:sp>
            <p:nvSpPr>
              <p:cNvPr id="7" name="Rektangel 6"/>
              <p:cNvSpPr/>
              <p:nvPr/>
            </p:nvSpPr>
            <p:spPr>
              <a:xfrm rot="21300285">
                <a:off x="611901" y="1994765"/>
                <a:ext cx="1832736" cy="978729"/>
              </a:xfrm>
              <a:prstGeom prst="rect">
                <a:avLst/>
              </a:prstGeom>
            </p:spPr>
            <p:txBody>
              <a:bodyPr wrap="square">
                <a:spAutoFit/>
              </a:bodyPr>
              <a:lstStyle/>
              <a:p>
                <a:pPr algn="ctr">
                  <a:lnSpc>
                    <a:spcPct val="90000"/>
                  </a:lnSpc>
                </a:pPr>
                <a:r>
                  <a:rPr lang="sv-SE" sz="1600" dirty="0">
                    <a:solidFill>
                      <a:srgbClr val="747474"/>
                    </a:solidFill>
                  </a:rPr>
                  <a:t>Arbetsmiljölagen </a:t>
                </a:r>
                <a:r>
                  <a:rPr lang="sv-SE" sz="1200" dirty="0">
                    <a:solidFill>
                      <a:srgbClr val="C00000"/>
                    </a:solidFill>
                  </a:rPr>
                  <a:t>(AML) </a:t>
                </a:r>
                <a:r>
                  <a:rPr lang="sv-SE" sz="1600" dirty="0">
                    <a:solidFill>
                      <a:srgbClr val="747474"/>
                    </a:solidFill>
                  </a:rPr>
                  <a:t>och arbetsmiljö-förordningen </a:t>
                </a:r>
                <a:r>
                  <a:rPr lang="sv-SE" sz="1200" dirty="0">
                    <a:solidFill>
                      <a:srgbClr val="C00000"/>
                    </a:solidFill>
                  </a:rPr>
                  <a:t>(AMF)</a:t>
                </a:r>
                <a:endParaRPr lang="sv-SE" sz="1600" dirty="0">
                  <a:solidFill>
                    <a:srgbClr val="C00000"/>
                  </a:solidFill>
                </a:endParaRPr>
              </a:p>
            </p:txBody>
          </p:sp>
        </p:grpSp>
      </p:gr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1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_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16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GBG-Stad-Mall_SE_PPT ny grafisk profil</Template>
  <TotalTime>3134</TotalTime>
  <Words>1154</Words>
  <Application>Microsoft Office PowerPoint</Application>
  <PresentationFormat>Bildspel på skärmen (4:3)</PresentationFormat>
  <Paragraphs>257</Paragraphs>
  <Slides>24</Slides>
  <Notes>11</Notes>
  <HiddenSlides>0</HiddenSlides>
  <MMClips>0</MMClips>
  <ScaleCrop>false</ScaleCrop>
  <HeadingPairs>
    <vt:vector size="4" baseType="variant">
      <vt:variant>
        <vt:lpstr>Tema</vt:lpstr>
      </vt:variant>
      <vt:variant>
        <vt:i4>10</vt:i4>
      </vt:variant>
      <vt:variant>
        <vt:lpstr>Bildrubriker</vt:lpstr>
      </vt:variant>
      <vt:variant>
        <vt:i4>24</vt:i4>
      </vt:variant>
    </vt:vector>
  </HeadingPairs>
  <TitlesOfParts>
    <vt:vector size="34" baseType="lpstr">
      <vt:lpstr>GBG-Stad-Mall_SE_PPT ny grafisk profil</vt:lpstr>
      <vt:lpstr>GBGstad-grön</vt:lpstr>
      <vt:lpstr>GBGstad-röd</vt:lpstr>
      <vt:lpstr>GBGstad-prickar</vt:lpstr>
      <vt:lpstr>GBGstad-turkos</vt:lpstr>
      <vt:lpstr>GBGstad-lila</vt:lpstr>
      <vt:lpstr>GBGstad-avslut</vt:lpstr>
      <vt:lpstr>1_GBG-Stad-Mall_SE_PPT ny grafisk profil</vt:lpstr>
      <vt:lpstr>16_GBGstad-prickar</vt:lpstr>
      <vt:lpstr>1_GBGstad-prickar</vt:lpstr>
      <vt:lpstr>Ledarskap och arbetsgivarrollen</vt:lpstr>
      <vt:lpstr>Agenda</vt:lpstr>
      <vt:lpstr> Arbetsgivarens förutsättningar </vt:lpstr>
      <vt:lpstr>Arbetsrättsliga lagar</vt:lpstr>
      <vt:lpstr>MBL och Samverkansavtalet</vt:lpstr>
      <vt:lpstr>Vad är samverkan? </vt:lpstr>
      <vt:lpstr>Syftet med samverkan</vt:lpstr>
      <vt:lpstr>Samverkan Göteborg</vt:lpstr>
      <vt:lpstr>Arbetsmiljö – utgångspunkter</vt:lpstr>
      <vt:lpstr>Arbetsgivarens arbetsmiljöansvar</vt:lpstr>
      <vt:lpstr>Bild 11</vt:lpstr>
      <vt:lpstr>Bild 12</vt:lpstr>
      <vt:lpstr>Personalingången</vt:lpstr>
      <vt:lpstr>Rekrytering i Göteborgs Stad</vt:lpstr>
      <vt:lpstr>Rekryteringsprocess förvaltnings- och bolagschefer</vt:lpstr>
      <vt:lpstr>Chefskapet – ett hållbart ledarskap utifrån tre roller</vt:lpstr>
      <vt:lpstr>Medarbetar- och arbetsmiljöpolicy</vt:lpstr>
      <vt:lpstr>Chefsrollen</vt:lpstr>
      <vt:lpstr>Bild 19</vt:lpstr>
      <vt:lpstr>Lönebildning</vt:lpstr>
      <vt:lpstr>Lönebildning</vt:lpstr>
      <vt:lpstr>Lönebildning</vt:lpstr>
      <vt:lpstr>Agenda</vt:lpstr>
      <vt:lpstr>Bild 24</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ingjac0408</dc:creator>
  <cp:lastModifiedBy>ingjac0408</cp:lastModifiedBy>
  <cp:revision>455</cp:revision>
  <cp:lastPrinted>2014-06-25T13:57:34Z</cp:lastPrinted>
  <dcterms:created xsi:type="dcterms:W3CDTF">2015-01-29T09:15:05Z</dcterms:created>
  <dcterms:modified xsi:type="dcterms:W3CDTF">2015-04-27T07:12:39Z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457FD719142080CEC1257E1900288630</vt:lpwstr>
  </property>
  <property fmtid="{D5CDD505-2E9C-101B-9397-08002B2CF9AE}" pid="6" name="SW_DocHWND">
    <vt:r8>199180</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